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64" r:id="rId2"/>
    <p:sldId id="260" r:id="rId3"/>
    <p:sldId id="280" r:id="rId4"/>
    <p:sldId id="277" r:id="rId5"/>
    <p:sldId id="268" r:id="rId6"/>
    <p:sldId id="281" r:id="rId7"/>
    <p:sldId id="282" r:id="rId8"/>
    <p:sldId id="307" r:id="rId9"/>
    <p:sldId id="283" r:id="rId10"/>
    <p:sldId id="284" r:id="rId11"/>
    <p:sldId id="265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308" r:id="rId22"/>
    <p:sldId id="311" r:id="rId23"/>
    <p:sldId id="309" r:id="rId24"/>
    <p:sldId id="306" r:id="rId25"/>
    <p:sldId id="298" r:id="rId26"/>
    <p:sldId id="310" r:id="rId27"/>
    <p:sldId id="300" r:id="rId28"/>
    <p:sldId id="301" r:id="rId29"/>
    <p:sldId id="302" r:id="rId30"/>
    <p:sldId id="303" r:id="rId31"/>
    <p:sldId id="304" r:id="rId3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9">
          <p15:clr>
            <a:srgbClr val="A4A3A4"/>
          </p15:clr>
        </p15:guide>
        <p15:guide id="2" pos="650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ria bosco" initials="" lastIdx="8" clrIdx="0"/>
  <p:cmAuthor id="1" name="Francesca Scarsi" initials="FS" lastIdx="2" clrIdx="1">
    <p:extLst>
      <p:ext uri="{19B8F6BF-5375-455C-9EA6-DF929625EA0E}">
        <p15:presenceInfo xmlns:p15="http://schemas.microsoft.com/office/powerpoint/2012/main" userId="S::scarsi@accademiamedicinagenova.onmicrosoft.com::c64dc008-e087-4daf-bdea-97556e218f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493"/>
    <a:srgbClr val="833F47"/>
    <a:srgbClr val="1B3969"/>
    <a:srgbClr val="C5C2C2"/>
    <a:srgbClr val="E69135"/>
    <a:srgbClr val="FF5B01"/>
    <a:srgbClr val="F38D08"/>
    <a:srgbClr val="236364"/>
    <a:srgbClr val="C3C2C3"/>
    <a:srgbClr val="82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5646" autoAdjust="0"/>
  </p:normalViewPr>
  <p:slideViewPr>
    <p:cSldViewPr snapToGrid="0" snapToObjects="1">
      <p:cViewPr varScale="1">
        <p:scale>
          <a:sx n="122" d="100"/>
          <a:sy n="122" d="100"/>
        </p:scale>
        <p:origin x="976" y="200"/>
      </p:cViewPr>
      <p:guideLst>
        <p:guide orient="horz" pos="2889"/>
        <p:guide pos="65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CDE0D-7C02-6B49-9B3C-7972CBAB0460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4142A-BCA7-F647-8F33-D522194E59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14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1502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15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9788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5876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494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323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9276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19510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3367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44865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4111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53853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3486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2612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0141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73872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62097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6073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22952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50064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06094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2022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68482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1264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3958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9163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5811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9462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8433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6687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A4142A-BCA7-F647-8F33-D522194E5923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1567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09FF1079-5934-BD47-B5B8-EE89A969FCD7}"/>
              </a:ext>
            </a:extLst>
          </p:cNvPr>
          <p:cNvSpPr/>
          <p:nvPr userDrawn="1"/>
        </p:nvSpPr>
        <p:spPr>
          <a:xfrm>
            <a:off x="1" y="0"/>
            <a:ext cx="1642414" cy="843280"/>
          </a:xfrm>
          <a:prstGeom prst="rect">
            <a:avLst/>
          </a:prstGeom>
          <a:solidFill>
            <a:srgbClr val="2222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F55F4E2B-0B0A-144D-8920-3F2D45299449}"/>
              </a:ext>
            </a:extLst>
          </p:cNvPr>
          <p:cNvCxnSpPr>
            <a:cxnSpLocks/>
          </p:cNvCxnSpPr>
          <p:nvPr userDrawn="1"/>
        </p:nvCxnSpPr>
        <p:spPr>
          <a:xfrm>
            <a:off x="-4665" y="850270"/>
            <a:ext cx="12196665" cy="0"/>
          </a:xfrm>
          <a:prstGeom prst="line">
            <a:avLst/>
          </a:prstGeom>
          <a:ln w="381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>
            <a:extLst>
              <a:ext uri="{FF2B5EF4-FFF2-40B4-BE49-F238E27FC236}">
                <a16:creationId xmlns:a16="http://schemas.microsoft.com/office/drawing/2014/main" id="{5CBD3C5C-7BA6-4240-820A-B4ED4A8CF4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057" y="256940"/>
            <a:ext cx="1340300" cy="27657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316CC583-1309-0A4C-BBCE-A823C7E7CE54}"/>
              </a:ext>
            </a:extLst>
          </p:cNvPr>
          <p:cNvSpPr/>
          <p:nvPr userDrawn="1"/>
        </p:nvSpPr>
        <p:spPr>
          <a:xfrm>
            <a:off x="1649399" y="0"/>
            <a:ext cx="10542600" cy="843280"/>
          </a:xfrm>
          <a:prstGeom prst="rect">
            <a:avLst/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B096AE74-7D96-9A40-A324-5F09EC52E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9399" y="0"/>
            <a:ext cx="10515600" cy="843280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539409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8002AB-53A8-C840-A2E3-227B8BDE7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FE95E3B-643A-7E48-B716-B1F79B6C0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0B1E80-6637-4C43-98B1-9739EACB6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0FADA3-3F06-5A40-A653-B0AADFC0E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E7ABB0-EF58-4E44-8D87-A9FABCE58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087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FB39F9F-32D4-E24A-9C28-9BDF2367F9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C445E0F-D326-404B-8376-4C40B18DE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43FA9C2-8BB2-3446-8F30-D292F407D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E48187-9F18-D74C-99D4-D13F87C47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5C0DF7-4041-B247-80B8-443E82ADE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273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E5029D-CABA-BD46-892C-C0C829C11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6C2A27-F5FC-144B-8C0B-4B6BD76DF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F95C15D-582D-0C48-BDEB-88B40173F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CFEB6C-CA64-E546-90FE-BB7844E73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95A588F-F051-3748-8BAD-2890B4F55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987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EB83F1-444F-4748-BF18-66B041B19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920CE8F-5410-9F43-B035-670F247A0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B1D638D-BF98-0749-9F84-7102BD6E9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8BA2A6-1BA3-B247-999C-1E72B763A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D2266C-EA73-A143-9639-9FB8E5CFE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5783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93EB2B-18E0-DD46-856C-CA4FD80DF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CB901CD-AFE9-F94E-B585-B07B3BABC4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23518B3-7C7E-FF40-AF3F-A088A9ABA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1FFB6FF-7390-0D42-B97A-C196643E5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24C7FD2-55EA-B542-BEC0-93A08CC7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8B0339-387B-BD47-AEDB-1C900CED8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649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2148E5-200B-3542-8D6A-D8E647B03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CECC428-F9E9-6147-A80D-F0AF645E4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5F2C165-644E-E847-8FAE-476B09DD8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A32B168-E035-4B49-85DA-D13186424F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5332936-4637-5549-BB8A-45CA74E2F7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4116D2B-C910-0A4D-981A-65B3DA997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8BE182-DA04-5845-B614-087556D06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8B65672-6040-714E-9B1F-8B47E6302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228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35D20-5B33-5B48-9632-E19473A7C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89C7990-E9F3-224A-B74C-C21B133F3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D57C3F-3009-3D4D-B231-E09790523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BDD1331-00B6-B545-9EB0-0D8EBCD7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8413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575C9A1-7EBE-4C4E-A8B4-60C10EC0E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84D6C35-4D10-574B-9D41-C359E3730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72C6106-ACA1-C449-BAA2-4976C59E4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653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082D8A-3C5B-E047-A999-306180BB9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202ABEC-3536-F84E-91EB-7D3745BF8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E60BF6C-B860-C949-ADC6-59A2FA26E3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0BA15C7-990B-8A4D-9809-3473C75A7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994B6FF-D622-3C4E-8E2F-70223B82D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FE53DD7-F3BC-0E47-A160-8B0A1689A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593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420346-B4D6-E340-BBD3-063DB0EBF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C06AF1-19B4-684D-BD0D-01672BB9E2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800C63B-1CF6-2D45-B5B4-139C9728F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06E7B80-70D7-FA43-9C1B-1F59F3D8D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8DB4-6D24-434D-AF47-D4DB3C8E07A4}" type="datetimeFigureOut">
              <a:rPr lang="it-IT" smtClean="0"/>
              <a:t>29/03/21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31A1BF8-6861-6F4A-8018-ABCA01113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B77765F-0422-174D-886B-979280EC7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4C69-8A3A-B14D-AAFD-3D3A7F5DDD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439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4DCDEBB-B73B-424C-8CB0-AE0B07C75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E22B8A0-C1B2-3740-BEF9-EEA59544D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928D692-5C6E-EE45-AFF6-BA9C6B833C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4A8DB4-6D24-434D-AF47-D4DB3C8E07A4}" type="datetimeFigureOut">
              <a:rPr lang="it-IT" smtClean="0"/>
              <a:pPr/>
              <a:t>29/03/21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968D769-7756-8C4F-88E5-DD8B9BF5DA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5DD3FA7-FCA2-664C-90D7-9BFFD932C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F984C69-8A3A-B14D-AAFD-3D3A7F5DDD56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435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tiff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em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7" Type="http://schemas.openxmlformats.org/officeDocument/2006/relationships/image" Target="../media/image4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95DFE515-716E-2345-B792-20BCF7BB45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 descr="Immagine che contiene pianta, tavolo, albero, fiore&#10;&#10;Descrizione generata automaticamente">
            <a:extLst>
              <a:ext uri="{FF2B5EF4-FFF2-40B4-BE49-F238E27FC236}">
                <a16:creationId xmlns:a16="http://schemas.microsoft.com/office/drawing/2014/main" id="{BB669210-31F8-484E-99B1-162369A008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80" r="22139" b="2987"/>
          <a:stretch/>
        </p:blipFill>
        <p:spPr>
          <a:xfrm>
            <a:off x="673105" y="2132833"/>
            <a:ext cx="6262750" cy="6058223"/>
          </a:xfrm>
          <a:prstGeom prst="ellipse">
            <a:avLst/>
          </a:prstGeom>
          <a:ln w="12700">
            <a:solidFill>
              <a:schemeClr val="bg1"/>
            </a:solidFill>
          </a:ln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9F9BED91-7711-3545-ADCA-A57F5D2352F6}"/>
              </a:ext>
            </a:extLst>
          </p:cNvPr>
          <p:cNvSpPr/>
          <p:nvPr/>
        </p:nvSpPr>
        <p:spPr>
          <a:xfrm>
            <a:off x="2272782" y="908474"/>
            <a:ext cx="2330031" cy="2330031"/>
          </a:xfrm>
          <a:prstGeom prst="ellipse">
            <a:avLst/>
          </a:prstGeom>
          <a:solidFill>
            <a:schemeClr val="bg1">
              <a:alpha val="71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Immagine 16" descr="Immagine che contiene fiore, frutta, albero&#10;&#10;Descrizione generata automaticamente">
            <a:extLst>
              <a:ext uri="{FF2B5EF4-FFF2-40B4-BE49-F238E27FC236}">
                <a16:creationId xmlns:a16="http://schemas.microsoft.com/office/drawing/2014/main" id="{AE4EB5AA-09A8-3841-ABEB-7D4D2D1E75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540" t="2906" r="10948" b="2020"/>
          <a:stretch/>
        </p:blipFill>
        <p:spPr>
          <a:xfrm>
            <a:off x="5936012" y="-744725"/>
            <a:ext cx="5118913" cy="5061453"/>
          </a:xfrm>
          <a:prstGeom prst="ellipse">
            <a:avLst/>
          </a:prstGeom>
          <a:ln w="12700">
            <a:solidFill>
              <a:schemeClr val="bg1"/>
            </a:solidFill>
          </a:ln>
        </p:spPr>
      </p:pic>
      <p:sp>
        <p:nvSpPr>
          <p:cNvPr id="20" name="Ovale 19">
            <a:extLst>
              <a:ext uri="{FF2B5EF4-FFF2-40B4-BE49-F238E27FC236}">
                <a16:creationId xmlns:a16="http://schemas.microsoft.com/office/drawing/2014/main" id="{D9B4B8A7-0030-7C4F-8577-F9ECA11C3EFD}"/>
              </a:ext>
            </a:extLst>
          </p:cNvPr>
          <p:cNvSpPr/>
          <p:nvPr/>
        </p:nvSpPr>
        <p:spPr>
          <a:xfrm>
            <a:off x="7484971" y="3230085"/>
            <a:ext cx="2144051" cy="2144051"/>
          </a:xfrm>
          <a:prstGeom prst="ellipse">
            <a:avLst/>
          </a:prstGeom>
          <a:solidFill>
            <a:schemeClr val="bg1">
              <a:alpha val="71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18914F0-420E-B941-8C7B-91112B4BC026}"/>
              </a:ext>
            </a:extLst>
          </p:cNvPr>
          <p:cNvSpPr/>
          <p:nvPr/>
        </p:nvSpPr>
        <p:spPr>
          <a:xfrm>
            <a:off x="3555263" y="399884"/>
            <a:ext cx="4607170" cy="60582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38100" dir="2700000" sx="101000" sy="101000" algn="tl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D58A5A6-72CD-9C44-B7BF-EB15C8002B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247" y="1349348"/>
            <a:ext cx="2655202" cy="547899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C231072-059F-8B43-937E-2AB74844E45C}"/>
              </a:ext>
            </a:extLst>
          </p:cNvPr>
          <p:cNvSpPr txBox="1"/>
          <p:nvPr/>
        </p:nvSpPr>
        <p:spPr>
          <a:xfrm>
            <a:off x="3804480" y="2990378"/>
            <a:ext cx="4104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GB" sz="20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GB" sz="2000" b="1" dirty="0" err="1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gestione</a:t>
            </a:r>
            <a:r>
              <a:rPr lang="en-GB" sz="20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GB" sz="2000" b="1" dirty="0" err="1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paziente</a:t>
            </a:r>
            <a:r>
              <a:rPr lang="en-GB" sz="20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0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 err="1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GB" sz="20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GB" sz="2000" b="1" dirty="0" err="1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risponde</a:t>
            </a:r>
            <a:endParaRPr lang="en-GB" sz="2000" b="1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8F481A84-5691-D242-9B27-2511C3755FFA}"/>
              </a:ext>
            </a:extLst>
          </p:cNvPr>
          <p:cNvCxnSpPr/>
          <p:nvPr/>
        </p:nvCxnSpPr>
        <p:spPr>
          <a:xfrm>
            <a:off x="4053697" y="2823672"/>
            <a:ext cx="3610303" cy="0"/>
          </a:xfrm>
          <a:prstGeom prst="line">
            <a:avLst/>
          </a:prstGeom>
          <a:ln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DCD79891-48F4-9D4D-A499-0C9665811E2D}"/>
              </a:ext>
            </a:extLst>
          </p:cNvPr>
          <p:cNvCxnSpPr/>
          <p:nvPr/>
        </p:nvCxnSpPr>
        <p:spPr>
          <a:xfrm>
            <a:off x="4053697" y="3710353"/>
            <a:ext cx="3610303" cy="0"/>
          </a:xfrm>
          <a:prstGeom prst="line">
            <a:avLst/>
          </a:prstGeom>
          <a:ln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1F0C54B3-0B42-044B-96EE-E7213F9F484C}"/>
              </a:ext>
            </a:extLst>
          </p:cNvPr>
          <p:cNvSpPr/>
          <p:nvPr/>
        </p:nvSpPr>
        <p:spPr>
          <a:xfrm>
            <a:off x="3555263" y="4292097"/>
            <a:ext cx="460717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alt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Umberto </a:t>
            </a:r>
            <a:r>
              <a:rPr lang="en-GB" alt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Vitolo</a:t>
            </a:r>
            <a:endParaRPr lang="en-GB" altLang="it-IT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Ematologia</a:t>
            </a: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Ospedaliera</a:t>
            </a:r>
            <a:b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A.O.U. </a:t>
            </a: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Città</a:t>
            </a: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Salute e </a:t>
            </a: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Scienza</a:t>
            </a:r>
            <a:r>
              <a:rPr lang="en-GB" alt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di Torino</a:t>
            </a:r>
          </a:p>
        </p:txBody>
      </p:sp>
    </p:spTree>
    <p:extLst>
      <p:ext uri="{BB962C8B-B14F-4D97-AF65-F5344CB8AC3E}">
        <p14:creationId xmlns:p14="http://schemas.microsoft.com/office/powerpoint/2010/main" val="1217058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dirty="0"/>
              <a:t>Bispecific antibodies</a:t>
            </a:r>
            <a:endParaRPr lang="it-IT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0994EBB-9C72-2A4A-88BC-2E64D4BD967D}"/>
              </a:ext>
            </a:extLst>
          </p:cNvPr>
          <p:cNvSpPr txBox="1"/>
          <p:nvPr/>
        </p:nvSpPr>
        <p:spPr>
          <a:xfrm>
            <a:off x="376370" y="2215460"/>
            <a:ext cx="1690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CD19 x CD3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0BD3115-FDB4-CE42-A776-BACF61B95F26}"/>
              </a:ext>
            </a:extLst>
          </p:cNvPr>
          <p:cNvSpPr txBox="1"/>
          <p:nvPr/>
        </p:nvSpPr>
        <p:spPr>
          <a:xfrm>
            <a:off x="376371" y="4750766"/>
            <a:ext cx="1653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CD20 x CD3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1DCC0B45-B8CE-7A48-8288-D59969B9A008}"/>
              </a:ext>
            </a:extLst>
          </p:cNvPr>
          <p:cNvSpPr/>
          <p:nvPr/>
        </p:nvSpPr>
        <p:spPr>
          <a:xfrm>
            <a:off x="2371099" y="1591610"/>
            <a:ext cx="1690779" cy="1767245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8BDEE6B-27A3-C641-9DAE-C58C0F6C429C}"/>
              </a:ext>
            </a:extLst>
          </p:cNvPr>
          <p:cNvSpPr txBox="1"/>
          <p:nvPr/>
        </p:nvSpPr>
        <p:spPr>
          <a:xfrm>
            <a:off x="2555653" y="1311968"/>
            <a:ext cx="1321672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Blinatumomab</a:t>
            </a:r>
            <a:endParaRPr lang="it-IT" sz="14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1B7770D1-B86D-8D45-A514-C170C3C6CA8A}"/>
              </a:ext>
            </a:extLst>
          </p:cNvPr>
          <p:cNvSpPr/>
          <p:nvPr/>
        </p:nvSpPr>
        <p:spPr>
          <a:xfrm>
            <a:off x="4274718" y="1591610"/>
            <a:ext cx="1690779" cy="1767245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9C857FC-0B8E-D24E-918D-25A44313EE8F}"/>
              </a:ext>
            </a:extLst>
          </p:cNvPr>
          <p:cNvSpPr txBox="1"/>
          <p:nvPr/>
        </p:nvSpPr>
        <p:spPr>
          <a:xfrm>
            <a:off x="4767860" y="1311968"/>
            <a:ext cx="704497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AFM11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E97E453A-0905-0343-A6C0-C356CE5F5E87}"/>
              </a:ext>
            </a:extLst>
          </p:cNvPr>
          <p:cNvSpPr/>
          <p:nvPr/>
        </p:nvSpPr>
        <p:spPr>
          <a:xfrm>
            <a:off x="6167584" y="1591610"/>
            <a:ext cx="1690779" cy="1767245"/>
          </a:xfrm>
          <a:prstGeom prst="roundRect">
            <a:avLst>
              <a:gd name="adj" fmla="val 9670"/>
            </a:avLst>
          </a:prstGeom>
          <a:solidFill>
            <a:schemeClr val="bg1">
              <a:lumMod val="95000"/>
            </a:schemeClr>
          </a:solidFill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3519059-29EB-CC4D-9E67-A85C5FA790AA}"/>
              </a:ext>
            </a:extLst>
          </p:cNvPr>
          <p:cNvSpPr txBox="1"/>
          <p:nvPr/>
        </p:nvSpPr>
        <p:spPr>
          <a:xfrm>
            <a:off x="6600663" y="1311968"/>
            <a:ext cx="824621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MGD011</a:t>
            </a: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49598201-16FF-3541-90AD-81FB3521CD45}"/>
              </a:ext>
            </a:extLst>
          </p:cNvPr>
          <p:cNvSpPr/>
          <p:nvPr/>
        </p:nvSpPr>
        <p:spPr>
          <a:xfrm>
            <a:off x="8060449" y="1591610"/>
            <a:ext cx="1690779" cy="1767246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475AAB7-887B-B342-B7CD-8D42C76AE3D9}"/>
              </a:ext>
            </a:extLst>
          </p:cNvPr>
          <p:cNvSpPr txBox="1"/>
          <p:nvPr/>
        </p:nvSpPr>
        <p:spPr>
          <a:xfrm>
            <a:off x="8488963" y="1311966"/>
            <a:ext cx="833757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AMG562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F43E5A7-6513-6548-A069-7E54156B26E0}"/>
              </a:ext>
            </a:extLst>
          </p:cNvPr>
          <p:cNvSpPr txBox="1"/>
          <p:nvPr/>
        </p:nvSpPr>
        <p:spPr>
          <a:xfrm>
            <a:off x="2633956" y="2312049"/>
            <a:ext cx="1165065" cy="831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Bispecific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Bivalent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 54 </a:t>
            </a: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-life 2 h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C9EAA3E2-907C-5E41-9880-124AB9106B7D}"/>
              </a:ext>
            </a:extLst>
          </p:cNvPr>
          <p:cNvSpPr txBox="1"/>
          <p:nvPr/>
        </p:nvSpPr>
        <p:spPr>
          <a:xfrm>
            <a:off x="4536240" y="2312049"/>
            <a:ext cx="1165065" cy="998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Bispecific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Tetravalent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 105 </a:t>
            </a: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-life 20 h</a:t>
            </a:r>
          </a:p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CD3 </a:t>
            </a: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affinity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 ↑ 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C5615DED-751C-4A45-89D6-0F99D33AFD74}"/>
              </a:ext>
            </a:extLst>
          </p:cNvPr>
          <p:cNvSpPr txBox="1"/>
          <p:nvPr/>
        </p:nvSpPr>
        <p:spPr>
          <a:xfrm>
            <a:off x="6880440" y="1970655"/>
            <a:ext cx="1165065" cy="939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Bispecific</a:t>
            </a:r>
            <a:endParaRPr lang="it-IT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Bivalent</a:t>
            </a:r>
            <a:endParaRPr lang="it-IT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110 </a:t>
            </a:r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it-IT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-life </a:t>
            </a:r>
            <a:b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340-460h 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3DA1E01-92ED-A749-9621-543A84286DC7}"/>
              </a:ext>
            </a:extLst>
          </p:cNvPr>
          <p:cNvSpPr txBox="1"/>
          <p:nvPr/>
        </p:nvSpPr>
        <p:spPr>
          <a:xfrm>
            <a:off x="8323305" y="1987195"/>
            <a:ext cx="1165065" cy="92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Bispecific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Bivalent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-life</a:t>
            </a:r>
          </a:p>
          <a:p>
            <a:pPr algn="ctr"/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extended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DF6A9BE8-9EBF-6047-A119-22128AB3F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736" y="1599766"/>
            <a:ext cx="1563870" cy="774890"/>
          </a:xfrm>
          <a:prstGeom prst="rect">
            <a:avLst/>
          </a:prstGeom>
        </p:spPr>
      </p:pic>
      <p:pic>
        <p:nvPicPr>
          <p:cNvPr id="31" name="Immagine 30" descr="Immagine che contiene testo, calibro, segnale, dispositivo&#10;&#10;Descrizione generata automaticamente">
            <a:extLst>
              <a:ext uri="{FF2B5EF4-FFF2-40B4-BE49-F238E27FC236}">
                <a16:creationId xmlns:a16="http://schemas.microsoft.com/office/drawing/2014/main" id="{346AAE85-D21B-FD44-B6BC-302D420EC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164" y="1626582"/>
            <a:ext cx="1653609" cy="774890"/>
          </a:xfrm>
          <a:prstGeom prst="rect">
            <a:avLst/>
          </a:prstGeom>
        </p:spPr>
      </p:pic>
      <p:pic>
        <p:nvPicPr>
          <p:cNvPr id="33" name="Immagine 32" descr="Immagine che contiene grafica vettoriale&#10;&#10;Descrizione generata automaticamente">
            <a:extLst>
              <a:ext uri="{FF2B5EF4-FFF2-40B4-BE49-F238E27FC236}">
                <a16:creationId xmlns:a16="http://schemas.microsoft.com/office/drawing/2014/main" id="{0AA940E7-D477-FB4F-AC92-A5237EEEF4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109" y="1595589"/>
            <a:ext cx="907852" cy="1748180"/>
          </a:xfrm>
          <a:prstGeom prst="rect">
            <a:avLst/>
          </a:prstGeom>
        </p:spPr>
      </p:pic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41ABDDF-59FB-BA4D-B08B-C6954F0B5CAA}"/>
              </a:ext>
            </a:extLst>
          </p:cNvPr>
          <p:cNvSpPr txBox="1"/>
          <p:nvPr/>
        </p:nvSpPr>
        <p:spPr>
          <a:xfrm>
            <a:off x="7022904" y="1544863"/>
            <a:ext cx="1165065" cy="816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35" name="Rettangolo con angoli arrotondati 34">
            <a:extLst>
              <a:ext uri="{FF2B5EF4-FFF2-40B4-BE49-F238E27FC236}">
                <a16:creationId xmlns:a16="http://schemas.microsoft.com/office/drawing/2014/main" id="{B3662101-C7F1-9E4B-A3C3-A616D9C832B6}"/>
              </a:ext>
            </a:extLst>
          </p:cNvPr>
          <p:cNvSpPr/>
          <p:nvPr/>
        </p:nvSpPr>
        <p:spPr>
          <a:xfrm>
            <a:off x="2371099" y="4090669"/>
            <a:ext cx="1690779" cy="1767245"/>
          </a:xfrm>
          <a:prstGeom prst="roundRect">
            <a:avLst>
              <a:gd name="adj" fmla="val 9670"/>
            </a:avLst>
          </a:prstGeom>
          <a:solidFill>
            <a:schemeClr val="bg1">
              <a:lumMod val="95000"/>
            </a:schemeClr>
          </a:solidFill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FA133E98-F904-B844-9FD5-812305DE8B63}"/>
              </a:ext>
            </a:extLst>
          </p:cNvPr>
          <p:cNvSpPr txBox="1"/>
          <p:nvPr/>
        </p:nvSpPr>
        <p:spPr>
          <a:xfrm>
            <a:off x="2824321" y="3811027"/>
            <a:ext cx="784343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FBTA05</a:t>
            </a:r>
            <a:endParaRPr lang="it-IT" sz="1400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ttangolo con angoli arrotondati 36">
            <a:extLst>
              <a:ext uri="{FF2B5EF4-FFF2-40B4-BE49-F238E27FC236}">
                <a16:creationId xmlns:a16="http://schemas.microsoft.com/office/drawing/2014/main" id="{109A16F5-5B87-2047-A705-3C952B370A8B}"/>
              </a:ext>
            </a:extLst>
          </p:cNvPr>
          <p:cNvSpPr/>
          <p:nvPr/>
        </p:nvSpPr>
        <p:spPr>
          <a:xfrm>
            <a:off x="4274718" y="4090669"/>
            <a:ext cx="1690779" cy="1767245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ABE991A-A452-9145-A662-675004211AC1}"/>
              </a:ext>
            </a:extLst>
          </p:cNvPr>
          <p:cNvSpPr txBox="1"/>
          <p:nvPr/>
        </p:nvSpPr>
        <p:spPr>
          <a:xfrm>
            <a:off x="4666156" y="3811027"/>
            <a:ext cx="907908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RGN1979</a:t>
            </a:r>
          </a:p>
        </p:txBody>
      </p:sp>
      <p:sp>
        <p:nvSpPr>
          <p:cNvPr id="39" name="Rettangolo con angoli arrotondati 38">
            <a:extLst>
              <a:ext uri="{FF2B5EF4-FFF2-40B4-BE49-F238E27FC236}">
                <a16:creationId xmlns:a16="http://schemas.microsoft.com/office/drawing/2014/main" id="{FE7A9CBB-24E2-7148-9C0C-602D40F69952}"/>
              </a:ext>
            </a:extLst>
          </p:cNvPr>
          <p:cNvSpPr/>
          <p:nvPr/>
        </p:nvSpPr>
        <p:spPr>
          <a:xfrm>
            <a:off x="6167584" y="4090669"/>
            <a:ext cx="1690779" cy="1767245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099B31E-F0C2-624C-BB09-0EB7513C8579}"/>
              </a:ext>
            </a:extLst>
          </p:cNvPr>
          <p:cNvSpPr txBox="1"/>
          <p:nvPr/>
        </p:nvSpPr>
        <p:spPr>
          <a:xfrm>
            <a:off x="6333602" y="3811027"/>
            <a:ext cx="1358748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RG6026 «TCB»</a:t>
            </a:r>
          </a:p>
        </p:txBody>
      </p:sp>
      <p:sp>
        <p:nvSpPr>
          <p:cNvPr id="41" name="Rettangolo con angoli arrotondati 40">
            <a:extLst>
              <a:ext uri="{FF2B5EF4-FFF2-40B4-BE49-F238E27FC236}">
                <a16:creationId xmlns:a16="http://schemas.microsoft.com/office/drawing/2014/main" id="{955D1492-31C2-6843-9038-3E531965790E}"/>
              </a:ext>
            </a:extLst>
          </p:cNvPr>
          <p:cNvSpPr/>
          <p:nvPr/>
        </p:nvSpPr>
        <p:spPr>
          <a:xfrm>
            <a:off x="8060449" y="4090669"/>
            <a:ext cx="1690779" cy="1767246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7B54866-2284-8D4A-9BEC-04D9E6350836}"/>
              </a:ext>
            </a:extLst>
          </p:cNvPr>
          <p:cNvSpPr txBox="1"/>
          <p:nvPr/>
        </p:nvSpPr>
        <p:spPr>
          <a:xfrm>
            <a:off x="8226468" y="3811024"/>
            <a:ext cx="1358748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RG7828 «TDB»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F3A182D-12F4-224E-8EA2-7A21BCE69F06}"/>
              </a:ext>
            </a:extLst>
          </p:cNvPr>
          <p:cNvSpPr txBox="1"/>
          <p:nvPr/>
        </p:nvSpPr>
        <p:spPr>
          <a:xfrm>
            <a:off x="3236099" y="4310283"/>
            <a:ext cx="1165065" cy="816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51" name="Rettangolo con angoli arrotondati 50">
            <a:extLst>
              <a:ext uri="{FF2B5EF4-FFF2-40B4-BE49-F238E27FC236}">
                <a16:creationId xmlns:a16="http://schemas.microsoft.com/office/drawing/2014/main" id="{4653EF27-7EF8-0642-AD3E-A53D739308B4}"/>
              </a:ext>
            </a:extLst>
          </p:cNvPr>
          <p:cNvSpPr/>
          <p:nvPr/>
        </p:nvSpPr>
        <p:spPr>
          <a:xfrm>
            <a:off x="9941762" y="4090669"/>
            <a:ext cx="1690779" cy="1767246"/>
          </a:xfrm>
          <a:prstGeom prst="roundRect">
            <a:avLst>
              <a:gd name="adj" fmla="val 9670"/>
            </a:avLst>
          </a:prstGeom>
          <a:noFill/>
          <a:ln w="15875">
            <a:solidFill>
              <a:srgbClr val="E69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6AAC55E8-798E-704E-A827-0CBC574186E8}"/>
              </a:ext>
            </a:extLst>
          </p:cNvPr>
          <p:cNvSpPr txBox="1"/>
          <p:nvPr/>
        </p:nvSpPr>
        <p:spPr>
          <a:xfrm>
            <a:off x="10337650" y="3811024"/>
            <a:ext cx="899010" cy="284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GEN3013</a:t>
            </a:r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31A046AD-390D-D747-9F21-07304911CDD2}"/>
              </a:ext>
            </a:extLst>
          </p:cNvPr>
          <p:cNvSpPr/>
          <p:nvPr/>
        </p:nvSpPr>
        <p:spPr>
          <a:xfrm>
            <a:off x="2713543" y="4089553"/>
            <a:ext cx="1040549" cy="2562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200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Lymphomun</a:t>
            </a:r>
            <a:r>
              <a:rPr lang="it-IT" sz="1200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t-IT" sz="1200" dirty="0"/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3D24CA0B-677E-6D4C-BC78-17CBF9F29751}"/>
              </a:ext>
            </a:extLst>
          </p:cNvPr>
          <p:cNvSpPr/>
          <p:nvPr/>
        </p:nvSpPr>
        <p:spPr>
          <a:xfrm>
            <a:off x="8248956" y="4089553"/>
            <a:ext cx="1314257" cy="2562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200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Mosunetuzumab</a:t>
            </a:r>
            <a:r>
              <a:rPr lang="it-IT" sz="1200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t-IT" sz="1200" dirty="0"/>
          </a:p>
        </p:txBody>
      </p:sp>
      <p:pic>
        <p:nvPicPr>
          <p:cNvPr id="58" name="Immagine 57">
            <a:extLst>
              <a:ext uri="{FF2B5EF4-FFF2-40B4-BE49-F238E27FC236}">
                <a16:creationId xmlns:a16="http://schemas.microsoft.com/office/drawing/2014/main" id="{49820E44-5865-F840-89BD-8BB5C26561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0687" y="4434004"/>
            <a:ext cx="1552220" cy="1497757"/>
          </a:xfrm>
          <a:prstGeom prst="rect">
            <a:avLst/>
          </a:prstGeom>
        </p:spPr>
      </p:pic>
      <p:pic>
        <p:nvPicPr>
          <p:cNvPr id="60" name="Immagine 59">
            <a:extLst>
              <a:ext uri="{FF2B5EF4-FFF2-40B4-BE49-F238E27FC236}">
                <a16:creationId xmlns:a16="http://schemas.microsoft.com/office/drawing/2014/main" id="{1B8A1B70-381C-B140-93A5-1AB08E1C973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289316" y="4120162"/>
            <a:ext cx="1709738" cy="1755947"/>
          </a:xfrm>
          <a:prstGeom prst="rect">
            <a:avLst/>
          </a:prstGeom>
        </p:spPr>
      </p:pic>
      <p:pic>
        <p:nvPicPr>
          <p:cNvPr id="62" name="Obrázek 42">
            <a:extLst>
              <a:ext uri="{FF2B5EF4-FFF2-40B4-BE49-F238E27FC236}">
                <a16:creationId xmlns:a16="http://schemas.microsoft.com/office/drawing/2014/main" id="{4DE907AA-4E26-9B4B-8ACB-2558F4B1FC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462" t="62721" r="16985" b="16561"/>
          <a:stretch/>
        </p:blipFill>
        <p:spPr>
          <a:xfrm>
            <a:off x="8139052" y="4478433"/>
            <a:ext cx="1521416" cy="1098714"/>
          </a:xfrm>
          <a:prstGeom prst="roundRect">
            <a:avLst>
              <a:gd name="adj" fmla="val 9114"/>
            </a:avLst>
          </a:prstGeom>
        </p:spPr>
      </p:pic>
      <p:grpSp>
        <p:nvGrpSpPr>
          <p:cNvPr id="67" name="Gruppo 66">
            <a:extLst>
              <a:ext uri="{FF2B5EF4-FFF2-40B4-BE49-F238E27FC236}">
                <a16:creationId xmlns:a16="http://schemas.microsoft.com/office/drawing/2014/main" id="{05CA95F8-2D12-D94E-8F58-25C8832C6D6B}"/>
              </a:ext>
            </a:extLst>
          </p:cNvPr>
          <p:cNvGrpSpPr/>
          <p:nvPr/>
        </p:nvGrpSpPr>
        <p:grpSpPr>
          <a:xfrm>
            <a:off x="6181151" y="4307267"/>
            <a:ext cx="1666702" cy="1339917"/>
            <a:chOff x="5921325" y="4280600"/>
            <a:chExt cx="1792098" cy="1440727"/>
          </a:xfrm>
        </p:grpSpPr>
        <p:pic>
          <p:nvPicPr>
            <p:cNvPr id="64" name="Obrázek 42">
              <a:extLst>
                <a:ext uri="{FF2B5EF4-FFF2-40B4-BE49-F238E27FC236}">
                  <a16:creationId xmlns:a16="http://schemas.microsoft.com/office/drawing/2014/main" id="{62B5C622-EA52-7641-B49F-760AA972E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778" t="59560" r="34038" b="16551"/>
            <a:stretch/>
          </p:blipFill>
          <p:spPr>
            <a:xfrm>
              <a:off x="5937652" y="4280600"/>
              <a:ext cx="1679437" cy="1440727"/>
            </a:xfrm>
            <a:prstGeom prst="roundRect">
              <a:avLst>
                <a:gd name="adj" fmla="val 9114"/>
              </a:avLst>
            </a:prstGeom>
          </p:spPr>
        </p:pic>
        <p:sp>
          <p:nvSpPr>
            <p:cNvPr id="65" name="CasellaDiTesto 64">
              <a:extLst>
                <a:ext uri="{FF2B5EF4-FFF2-40B4-BE49-F238E27FC236}">
                  <a16:creationId xmlns:a16="http://schemas.microsoft.com/office/drawing/2014/main" id="{FF524333-73D2-CD46-9C7A-4F5E8B21B7A4}"/>
                </a:ext>
              </a:extLst>
            </p:cNvPr>
            <p:cNvSpPr txBox="1"/>
            <p:nvPr/>
          </p:nvSpPr>
          <p:spPr>
            <a:xfrm>
              <a:off x="5921325" y="5172677"/>
              <a:ext cx="50536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CD20</a:t>
              </a:r>
            </a:p>
          </p:txBody>
        </p:sp>
        <p:sp>
          <p:nvSpPr>
            <p:cNvPr id="66" name="CasellaDiTesto 65">
              <a:extLst>
                <a:ext uri="{FF2B5EF4-FFF2-40B4-BE49-F238E27FC236}">
                  <a16:creationId xmlns:a16="http://schemas.microsoft.com/office/drawing/2014/main" id="{735FC51E-E89D-344C-8A4A-22B47E4C9781}"/>
                </a:ext>
              </a:extLst>
            </p:cNvPr>
            <p:cNvSpPr txBox="1"/>
            <p:nvPr/>
          </p:nvSpPr>
          <p:spPr>
            <a:xfrm>
              <a:off x="7293691" y="4783225"/>
              <a:ext cx="419732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CD20</a:t>
              </a:r>
            </a:p>
          </p:txBody>
        </p:sp>
      </p:grp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5E0A46AF-5181-9C4D-A550-64C397AF5803}"/>
              </a:ext>
            </a:extLst>
          </p:cNvPr>
          <p:cNvSpPr txBox="1"/>
          <p:nvPr/>
        </p:nvSpPr>
        <p:spPr>
          <a:xfrm>
            <a:off x="2607742" y="4324538"/>
            <a:ext cx="1165065" cy="398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Triomab</a:t>
            </a:r>
            <a:endParaRPr lang="it-IT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 </a:t>
            </a:r>
            <a:r>
              <a:rPr lang="it-IT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it-IT" sz="11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CasellaDiTesto 68">
            <a:extLst>
              <a:ext uri="{FF2B5EF4-FFF2-40B4-BE49-F238E27FC236}">
                <a16:creationId xmlns:a16="http://schemas.microsoft.com/office/drawing/2014/main" id="{949845EB-BBD1-0D43-AB38-05F89C36CEA6}"/>
              </a:ext>
            </a:extLst>
          </p:cNvPr>
          <p:cNvSpPr txBox="1"/>
          <p:nvPr/>
        </p:nvSpPr>
        <p:spPr>
          <a:xfrm>
            <a:off x="2648765" y="5512824"/>
            <a:ext cx="438314" cy="242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</a:t>
            </a:r>
          </a:p>
        </p:txBody>
      </p:sp>
      <p:sp>
        <p:nvSpPr>
          <p:cNvPr id="70" name="CasellaDiTesto 69">
            <a:extLst>
              <a:ext uri="{FF2B5EF4-FFF2-40B4-BE49-F238E27FC236}">
                <a16:creationId xmlns:a16="http://schemas.microsoft.com/office/drawing/2014/main" id="{EE127F04-AC61-0343-B3AF-1337405E0630}"/>
              </a:ext>
            </a:extLst>
          </p:cNvPr>
          <p:cNvSpPr txBox="1"/>
          <p:nvPr/>
        </p:nvSpPr>
        <p:spPr>
          <a:xfrm>
            <a:off x="3307723" y="5512824"/>
            <a:ext cx="602642" cy="242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</a:p>
        </p:txBody>
      </p:sp>
      <p:pic>
        <p:nvPicPr>
          <p:cNvPr id="72" name="Immagine 71">
            <a:extLst>
              <a:ext uri="{FF2B5EF4-FFF2-40B4-BE49-F238E27FC236}">
                <a16:creationId xmlns:a16="http://schemas.microsoft.com/office/drawing/2014/main" id="{0DE93B01-33F6-6841-BF05-70EC9E9571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12735" y="4214520"/>
            <a:ext cx="1668016" cy="1595493"/>
          </a:xfrm>
          <a:prstGeom prst="roundRect">
            <a:avLst>
              <a:gd name="adj" fmla="val 9460"/>
            </a:avLst>
          </a:prstGeom>
        </p:spPr>
      </p:pic>
    </p:spTree>
    <p:extLst>
      <p:ext uri="{BB962C8B-B14F-4D97-AF65-F5344CB8AC3E}">
        <p14:creationId xmlns:p14="http://schemas.microsoft.com/office/powerpoint/2010/main" val="2694425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testo, iPod, elettronico&#10;&#10;Descrizione generata automaticamente">
            <a:extLst>
              <a:ext uri="{FF2B5EF4-FFF2-40B4-BE49-F238E27FC236}">
                <a16:creationId xmlns:a16="http://schemas.microsoft.com/office/drawing/2014/main" id="{C09196B7-60A8-8449-B739-543ABAE14A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11" t="9507" b="13889"/>
          <a:stretch/>
        </p:blipFill>
        <p:spPr>
          <a:xfrm>
            <a:off x="5918642" y="1952783"/>
            <a:ext cx="5770192" cy="2940638"/>
          </a:xfrm>
          <a:prstGeom prst="roundRect">
            <a:avLst>
              <a:gd name="adj" fmla="val 5667"/>
            </a:avLst>
          </a:prstGeom>
          <a:ln w="12700">
            <a:solidFill>
              <a:srgbClr val="E69135"/>
            </a:solidFill>
          </a:ln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GO29781: </a:t>
            </a:r>
            <a:r>
              <a:rPr lang="en-GB" dirty="0" err="1"/>
              <a:t>Mosunetuzumab</a:t>
            </a:r>
            <a:r>
              <a:rPr lang="en-GB" dirty="0"/>
              <a:t> in R/R NHL 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437536"/>
            <a:ext cx="11858398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Schuster SJ, et al. Blood 2019; 134 (Suppl_1): 6</a:t>
            </a:r>
          </a:p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1. Sun LL, et al. Sci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Transl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Med 2015; 7: 287ra70; 2.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Budde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LE, et al. Blood 2018; 132 (Suppl_1): 399; 3 Bartlett NL, et al. J Clin Oncol 2019; 37 (Suppl_15): 7518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91984" y="1535497"/>
            <a:ext cx="5111934" cy="39549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buSzPct val="80000"/>
            </a:pPr>
            <a:r>
              <a:rPr lang="en-GB" altLang="it-IT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Mosunetuzumab</a:t>
            </a:r>
            <a:r>
              <a:rPr lang="en-GB" alt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 (RG7828; BTCT4465A)</a:t>
            </a:r>
          </a:p>
          <a:p>
            <a:pPr marL="454950" lvl="1" indent="-285750">
              <a:spcBef>
                <a:spcPts val="6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Full-length, fully humanized IgG1 bispecific antibody</a:t>
            </a:r>
            <a:r>
              <a:rPr lang="en-GB" altLang="it-IT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454950" lvl="1" indent="-285750">
              <a:spcBef>
                <a:spcPts val="6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Redirects T cells to engage and eliminate B cells; </a:t>
            </a:r>
            <a:b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T-cell activation, cytokine elevation and increase in TILs observed </a:t>
            </a:r>
            <a:r>
              <a:rPr lang="en-GB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(Hernandez et al. ASH 2019 P-1585)</a:t>
            </a: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4950" lvl="1" indent="-285750">
              <a:spcBef>
                <a:spcPts val="6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No ex-vivo T cell manipulation required (‘off-the-shelf’ </a:t>
            </a:r>
            <a:b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and no delay in treatment)</a:t>
            </a:r>
          </a:p>
          <a:p>
            <a:pPr>
              <a:spcBef>
                <a:spcPts val="1800"/>
              </a:spcBef>
              <a:buSzPct val="80000"/>
            </a:pPr>
            <a:r>
              <a:rPr lang="en-GB" alt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GO29781</a:t>
            </a:r>
          </a:p>
          <a:p>
            <a:pPr marL="454950" lvl="1" indent="-285750">
              <a:spcBef>
                <a:spcPts val="6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Phase I/</a:t>
            </a:r>
            <a:r>
              <a:rPr lang="en-GB" altLang="it-IT" sz="1400" dirty="0" err="1">
                <a:latin typeface="Arial" panose="020B0604020202020204" pitchFamily="34" charset="0"/>
                <a:cs typeface="Arial" panose="020B0604020202020204" pitchFamily="34" charset="0"/>
              </a:rPr>
              <a:t>Ib</a:t>
            </a: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 dose-escalation and expansion study </a:t>
            </a:r>
            <a:b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in heavily pre-treated R/R B-cell NHL</a:t>
            </a:r>
          </a:p>
          <a:p>
            <a:pPr marL="454950" lvl="1" indent="-285750">
              <a:spcBef>
                <a:spcPts val="6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Cycle 1 step-up dosing: Mitigates CRS, allowing </a:t>
            </a:r>
            <a:b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dose escalation to maximize therapeutic potential</a:t>
            </a:r>
            <a:r>
              <a:rPr lang="en-GB" altLang="it-IT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2,3</a:t>
            </a:r>
          </a:p>
          <a:p>
            <a:pPr>
              <a:spcBef>
                <a:spcPts val="1800"/>
              </a:spcBef>
              <a:buSzPct val="80000"/>
            </a:pPr>
            <a:r>
              <a:rPr lang="en-GB" alt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Are reported data for 270 R/R B-cell NHL patients, including 30 patients with prior CAR-T</a:t>
            </a:r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6FCD171E-3D53-5B4F-A1D5-10ACC977995C}"/>
              </a:ext>
            </a:extLst>
          </p:cNvPr>
          <p:cNvCxnSpPr>
            <a:cxnSpLocks/>
          </p:cNvCxnSpPr>
          <p:nvPr/>
        </p:nvCxnSpPr>
        <p:spPr>
          <a:xfrm>
            <a:off x="591984" y="1428862"/>
            <a:ext cx="4989821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CCA1E756-3148-194D-94A1-BE9C9FC60DF8}"/>
              </a:ext>
            </a:extLst>
          </p:cNvPr>
          <p:cNvCxnSpPr>
            <a:cxnSpLocks/>
          </p:cNvCxnSpPr>
          <p:nvPr/>
        </p:nvCxnSpPr>
        <p:spPr>
          <a:xfrm>
            <a:off x="591984" y="3425117"/>
            <a:ext cx="4989821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2E2CF95C-64B3-F949-86B1-EF4B0A7F1E9F}"/>
              </a:ext>
            </a:extLst>
          </p:cNvPr>
          <p:cNvCxnSpPr>
            <a:cxnSpLocks/>
          </p:cNvCxnSpPr>
          <p:nvPr/>
        </p:nvCxnSpPr>
        <p:spPr>
          <a:xfrm>
            <a:off x="591984" y="4893421"/>
            <a:ext cx="4989821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tangolo 1">
            <a:extLst>
              <a:ext uri="{FF2B5EF4-FFF2-40B4-BE49-F238E27FC236}">
                <a16:creationId xmlns:a16="http://schemas.microsoft.com/office/drawing/2014/main" id="{195E048C-CFD2-6249-8660-590248248AC9}"/>
              </a:ext>
            </a:extLst>
          </p:cNvPr>
          <p:cNvSpPr/>
          <p:nvPr/>
        </p:nvSpPr>
        <p:spPr>
          <a:xfrm>
            <a:off x="591984" y="5538160"/>
            <a:ext cx="8099467" cy="24622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Registry number: </a:t>
            </a:r>
            <a:r>
              <a:rPr lang="en-GB" sz="1000" i="1" dirty="0">
                <a:latin typeface="Arial" panose="020B0604020202020204" pitchFamily="34" charset="0"/>
                <a:cs typeface="Arial" panose="020B0604020202020204" pitchFamily="34" charset="0"/>
              </a:rPr>
              <a:t>NCT02500407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AB661037-8617-DE42-B3DC-143C7CA4EA6E}"/>
              </a:ext>
            </a:extLst>
          </p:cNvPr>
          <p:cNvCxnSpPr>
            <a:cxnSpLocks/>
          </p:cNvCxnSpPr>
          <p:nvPr/>
        </p:nvCxnSpPr>
        <p:spPr>
          <a:xfrm>
            <a:off x="591984" y="5538160"/>
            <a:ext cx="4989821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043CD7F7-1288-0445-8D14-D40112C0BC45}"/>
              </a:ext>
            </a:extLst>
          </p:cNvPr>
          <p:cNvSpPr/>
          <p:nvPr/>
        </p:nvSpPr>
        <p:spPr>
          <a:xfrm>
            <a:off x="591984" y="5731731"/>
            <a:ext cx="8099467" cy="24622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CRS: cytokine release syndrome; NHL: non-Hodgkin lymphoma; R/R: relapsed/refractory; TILs: tumor-infiltrating lymphocytes</a:t>
            </a:r>
          </a:p>
        </p:txBody>
      </p:sp>
    </p:spTree>
    <p:extLst>
      <p:ext uri="{BB962C8B-B14F-4D97-AF65-F5344CB8AC3E}">
        <p14:creationId xmlns:p14="http://schemas.microsoft.com/office/powerpoint/2010/main" val="786532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GO29781: Patient population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99DD57C-3EAB-AD45-977D-1D532C8CE4EF}"/>
              </a:ext>
            </a:extLst>
          </p:cNvPr>
          <p:cNvSpPr txBox="1"/>
          <p:nvPr/>
        </p:nvSpPr>
        <p:spPr>
          <a:xfrm>
            <a:off x="10103472" y="2324391"/>
            <a:ext cx="418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it-IT" sz="14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1D7A95E-6E24-C24A-BBC3-3E1452F6D64B}"/>
              </a:ext>
            </a:extLst>
          </p:cNvPr>
          <p:cNvSpPr txBox="1"/>
          <p:nvPr/>
        </p:nvSpPr>
        <p:spPr>
          <a:xfrm>
            <a:off x="10599063" y="2324391"/>
            <a:ext cx="418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it-IT" sz="14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95E048C-CFD2-6249-8660-590248248AC9}"/>
              </a:ext>
            </a:extLst>
          </p:cNvPr>
          <p:cNvSpPr/>
          <p:nvPr/>
        </p:nvSpPr>
        <p:spPr>
          <a:xfrm>
            <a:off x="296849" y="5629167"/>
            <a:ext cx="6497651" cy="70788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CCOD (clinical cut-off date): Aug 9, 2019 </a:t>
            </a:r>
          </a:p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*safety evaluable patients; </a:t>
            </a:r>
            <a:r>
              <a:rPr lang="en-US" sz="10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n=268, as two patients did not have data entered by CCOD; </a:t>
            </a:r>
            <a:r>
              <a:rPr lang="en-US" sz="10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no response </a:t>
            </a:r>
          </a:p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(PR or CR) or PD within ≤6 months of treatment </a:t>
            </a:r>
          </a:p>
          <a:p>
            <a:r>
              <a:rPr lang="en-US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trFL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: transformed follicular lymphoma; </a:t>
            </a:r>
            <a:r>
              <a:rPr lang="en-US" altLang="it-IT" sz="1000" i="1" dirty="0"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MCL: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mantle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lymphoma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; SCT: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transplantation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Schuster SJ, et al. Blood 2019; 134 (Suppl_1): 6</a:t>
            </a:r>
          </a:p>
        </p:txBody>
      </p:sp>
      <p:graphicFrame>
        <p:nvGraphicFramePr>
          <p:cNvPr id="13" name="Google Shape;321;p24">
            <a:extLst>
              <a:ext uri="{FF2B5EF4-FFF2-40B4-BE49-F238E27FC236}">
                <a16:creationId xmlns:a16="http://schemas.microsoft.com/office/drawing/2014/main" id="{4483161A-A3F5-B94F-88D0-ACD213BF18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532663"/>
              </p:ext>
            </p:extLst>
          </p:nvPr>
        </p:nvGraphicFramePr>
        <p:xfrm>
          <a:off x="296849" y="1381859"/>
          <a:ext cx="6497651" cy="4202553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4751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491">
                  <a:extLst>
                    <a:ext uri="{9D8B030D-6E8A-4147-A177-3AD203B41FA5}">
                      <a16:colId xmlns:a16="http://schemas.microsoft.com/office/drawing/2014/main" val="1931497079"/>
                    </a:ext>
                  </a:extLst>
                </a:gridCol>
              </a:tblGrid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i="0" u="none" strike="noStrike" cap="non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n (%)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2857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i="0" u="none" strike="noStrike" cap="none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N=270*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2857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Arial"/>
                        <a:buNone/>
                      </a:pPr>
                      <a:endParaRPr sz="1400" b="1" i="1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6000" marR="36000" marT="0" marB="0" anchor="ctr"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Median age, years (range)</a:t>
                      </a:r>
                      <a:endParaRPr sz="14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62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(19–96)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Male</a:t>
                      </a:r>
                      <a:endParaRPr sz="14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172</a:t>
                      </a:r>
                      <a:endParaRPr sz="140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(63.7%)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ECOG PS 1 at baseline</a:t>
                      </a:r>
                      <a:endParaRPr sz="140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164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(61.2%)</a:t>
                      </a:r>
                      <a:r>
                        <a:rPr lang="en-GB" sz="1400" u="none" strike="noStrike" kern="1200" cap="none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†</a:t>
                      </a:r>
                      <a:endParaRPr sz="1400" u="none" strike="noStrike" kern="1200" cap="none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Aggressive NHL</a:t>
                      </a:r>
                      <a:endParaRPr sz="1400" b="1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180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(66.7%)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8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DLBCL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117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(43.3%)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8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 err="1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trFL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32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(11.9%)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8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MCL</a:t>
                      </a:r>
                      <a:endParaRPr sz="1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23</a:t>
                      </a:r>
                      <a:endParaRPr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(8.5%)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7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Other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8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(3.0%)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Indolent NHL</a:t>
                      </a:r>
                      <a:endParaRPr sz="1400" b="1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85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(31.5%)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8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FL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82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(30.4%)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179387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Other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3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(1.1%)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Median prior systemic therapies, n (range)</a:t>
                      </a:r>
                      <a:endParaRPr sz="1400" u="none" strike="noStrike" cap="none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3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(1–14)</a:t>
                      </a:r>
                      <a:r>
                        <a:rPr lang="en-GB" sz="1400" u="none" strike="noStrike" kern="1200" cap="none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†</a:t>
                      </a:r>
                      <a:endParaRPr sz="1400" u="none" strike="noStrike" kern="1200" cap="none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Prior CAR-T therapy</a:t>
                      </a:r>
                      <a:endParaRPr sz="14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30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(11.1%)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713983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Prior autologous SCT</a:t>
                      </a:r>
                      <a:endParaRPr sz="140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77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(28.5%)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38D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Refractory</a:t>
                      </a:r>
                      <a:r>
                        <a:rPr lang="en-GB" sz="1400" u="none" strike="noStrike" cap="none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‡</a:t>
                      </a: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 to last prior therapy</a:t>
                      </a:r>
                      <a:endParaRPr sz="14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194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(71.9%)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3627064"/>
                  </a:ext>
                </a:extLst>
              </a:tr>
              <a:tr h="2472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Refractory</a:t>
                      </a:r>
                      <a:r>
                        <a:rPr lang="en-GB" sz="1400" u="none" strike="noStrike" cap="none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‡</a:t>
                      </a:r>
                      <a:r>
                        <a:rPr lang="en-GB" sz="1400" u="none" strike="noStrike" cap="none" dirty="0"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 to prior anti-CD20 therapy</a:t>
                      </a:r>
                      <a:endParaRPr sz="1400" u="none" strike="noStrike" cap="none" dirty="0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144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233</a:t>
                      </a:r>
                      <a:endParaRPr sz="1400" u="none" strike="noStrike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9063" marR="0" lvl="0" indent="-52388" algn="l" defTabSz="912765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  <a:tabLst/>
                      </a:pPr>
                      <a:r>
                        <a:rPr lang="en-GB" sz="1400" u="none" strike="noStrike" kern="1200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(86.3%)</a:t>
                      </a:r>
                      <a:endParaRPr sz="1400" u="none" strike="noStrike" kern="1200" cap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6000" marR="3600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8FFD8550-13B1-4E40-B5B2-18FDA935E2FD}"/>
              </a:ext>
            </a:extLst>
          </p:cNvPr>
          <p:cNvSpPr/>
          <p:nvPr/>
        </p:nvSpPr>
        <p:spPr>
          <a:xfrm>
            <a:off x="7376147" y="3009876"/>
            <a:ext cx="3641725" cy="2574536"/>
          </a:xfrm>
          <a:prstGeom prst="roundRect">
            <a:avLst>
              <a:gd name="adj" fmla="val 9565"/>
            </a:avLst>
          </a:prstGeom>
          <a:solidFill>
            <a:schemeClr val="bg1">
              <a:lumMod val="95000"/>
            </a:schemeClr>
          </a:solidFill>
          <a:ln w="25400">
            <a:solidFill>
              <a:srgbClr val="F38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Aft>
                <a:spcPts val="600"/>
              </a:spcAft>
              <a:buClr>
                <a:srgbClr val="1070B5"/>
              </a:buClr>
              <a:buSzPts val="2000"/>
              <a:defRPr/>
            </a:pPr>
            <a:r>
              <a:rPr lang="en-GB" sz="1500" b="1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30 patients with prior CAR-T therapy</a:t>
            </a:r>
          </a:p>
          <a:p>
            <a:pPr marL="171450" lvl="0" indent="-171450" fontAlgn="base">
              <a:spcAft>
                <a:spcPts val="600"/>
              </a:spcAft>
              <a:buClr>
                <a:srgbClr val="F38D0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17 DLBCL, 8 </a:t>
            </a:r>
            <a:r>
              <a:rPr lang="en-GB" sz="120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trFL</a:t>
            </a: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, 5 FL</a:t>
            </a:r>
          </a:p>
          <a:p>
            <a:pPr marL="171450" lvl="0" indent="-171450" fontAlgn="base">
              <a:spcAft>
                <a:spcPts val="600"/>
              </a:spcAft>
              <a:buClr>
                <a:srgbClr val="F38D0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Median 5 lines of prior systemic therapies (range 3–14)</a:t>
            </a:r>
          </a:p>
          <a:p>
            <a:pPr marL="171450" lvl="0" indent="-171450" fontAlgn="base">
              <a:spcAft>
                <a:spcPts val="600"/>
              </a:spcAft>
              <a:buClr>
                <a:srgbClr val="F38D0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29 patients (96.7%) refractory to prior anti-CD20 therapy</a:t>
            </a:r>
          </a:p>
          <a:p>
            <a:pPr marL="171450" lvl="0" indent="-171450" fontAlgn="base">
              <a:spcAft>
                <a:spcPts val="600"/>
              </a:spcAft>
              <a:buClr>
                <a:srgbClr val="F38D0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25 patients (83.3%) refractory to last prior therapy</a:t>
            </a:r>
          </a:p>
          <a:p>
            <a:pPr marL="171450" lvl="0" indent="-171450" fontAlgn="base">
              <a:spcAft>
                <a:spcPts val="600"/>
              </a:spcAft>
              <a:buClr>
                <a:srgbClr val="F38D0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22 patients (73.3%) refractory to prior CAR-T therapy</a:t>
            </a:r>
          </a:p>
        </p:txBody>
      </p:sp>
      <p:sp>
        <p:nvSpPr>
          <p:cNvPr id="5" name="Mostrina 4">
            <a:extLst>
              <a:ext uri="{FF2B5EF4-FFF2-40B4-BE49-F238E27FC236}">
                <a16:creationId xmlns:a16="http://schemas.microsoft.com/office/drawing/2014/main" id="{09E01E5A-C1F0-0945-A2BE-61B51BE4CA7F}"/>
              </a:ext>
            </a:extLst>
          </p:cNvPr>
          <p:cNvSpPr/>
          <p:nvPr/>
        </p:nvSpPr>
        <p:spPr>
          <a:xfrm>
            <a:off x="6957999" y="4587875"/>
            <a:ext cx="242888" cy="271463"/>
          </a:xfrm>
          <a:prstGeom prst="chevron">
            <a:avLst/>
          </a:prstGeom>
          <a:solidFill>
            <a:srgbClr val="F38D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964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GO29781: Safety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99DD57C-3EAB-AD45-977D-1D532C8CE4EF}"/>
              </a:ext>
            </a:extLst>
          </p:cNvPr>
          <p:cNvSpPr txBox="1"/>
          <p:nvPr/>
        </p:nvSpPr>
        <p:spPr>
          <a:xfrm>
            <a:off x="9997962" y="2253076"/>
            <a:ext cx="418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it-IT" sz="14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1D7A95E-6E24-C24A-BBC3-3E1452F6D64B}"/>
              </a:ext>
            </a:extLst>
          </p:cNvPr>
          <p:cNvSpPr txBox="1"/>
          <p:nvPr/>
        </p:nvSpPr>
        <p:spPr>
          <a:xfrm>
            <a:off x="10493553" y="2253076"/>
            <a:ext cx="418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it-IT" sz="1400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Schuster SJ, et al. Blood 2019; 134 (Suppl_1): 6</a:t>
            </a:r>
          </a:p>
        </p:txBody>
      </p:sp>
      <p:graphicFrame>
        <p:nvGraphicFramePr>
          <p:cNvPr id="10" name="Table 25">
            <a:extLst>
              <a:ext uri="{FF2B5EF4-FFF2-40B4-BE49-F238E27FC236}">
                <a16:creationId xmlns:a16="http://schemas.microsoft.com/office/drawing/2014/main" id="{0CE9D334-CCD8-EC46-ABDE-B65CA7D70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06928"/>
              </p:ext>
            </p:extLst>
          </p:nvPr>
        </p:nvGraphicFramePr>
        <p:xfrm>
          <a:off x="444500" y="1642702"/>
          <a:ext cx="5651500" cy="3930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2120">
                  <a:extLst>
                    <a:ext uri="{9D8B030D-6E8A-4147-A177-3AD203B41FA5}">
                      <a16:colId xmlns:a16="http://schemas.microsoft.com/office/drawing/2014/main" val="2849203389"/>
                    </a:ext>
                  </a:extLst>
                </a:gridCol>
                <a:gridCol w="1859690">
                  <a:extLst>
                    <a:ext uri="{9D8B030D-6E8A-4147-A177-3AD203B41FA5}">
                      <a16:colId xmlns:a16="http://schemas.microsoft.com/office/drawing/2014/main" val="135552894"/>
                    </a:ext>
                  </a:extLst>
                </a:gridCol>
                <a:gridCol w="1859690">
                  <a:extLst>
                    <a:ext uri="{9D8B030D-6E8A-4147-A177-3AD203B41FA5}">
                      <a16:colId xmlns:a16="http://schemas.microsoft.com/office/drawing/2014/main" val="3585397348"/>
                    </a:ext>
                  </a:extLst>
                </a:gridCol>
              </a:tblGrid>
              <a:tr h="605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evaluable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N=270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Prior CAR-T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N=30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186326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CRS (Lee et al. 2014)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845216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18288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Grade 1/2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036995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18288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Grade 3 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531662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182563" marR="0" lvl="0" indent="-182563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332151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18288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Grade 1/2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7091585"/>
                  </a:ext>
                </a:extLst>
              </a:tr>
              <a:tr h="513405">
                <a:tc>
                  <a:txBody>
                    <a:bodyPr/>
                    <a:lstStyle/>
                    <a:p>
                      <a:pPr marL="18288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Grade 3 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740783"/>
                  </a:ext>
                </a:extLst>
              </a:tr>
              <a:tr h="468641">
                <a:tc>
                  <a:txBody>
                    <a:bodyPr/>
                    <a:lstStyle/>
                    <a:p>
                      <a:pPr marL="182563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Potential ICANS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8806680"/>
                  </a:ext>
                </a:extLst>
              </a:tr>
            </a:tbl>
          </a:graphicData>
        </a:graphic>
      </p:graphicFrame>
      <p:sp>
        <p:nvSpPr>
          <p:cNvPr id="6" name="Rettangolo 5">
            <a:extLst>
              <a:ext uri="{FF2B5EF4-FFF2-40B4-BE49-F238E27FC236}">
                <a16:creationId xmlns:a16="http://schemas.microsoft.com/office/drawing/2014/main" id="{09D6D6A2-683F-934F-B444-A18B1AB7D081}"/>
              </a:ext>
            </a:extLst>
          </p:cNvPr>
          <p:cNvSpPr/>
          <p:nvPr/>
        </p:nvSpPr>
        <p:spPr>
          <a:xfrm>
            <a:off x="6500081" y="1769272"/>
            <a:ext cx="537528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95% of AEs occurred in cycle 1; no cumulative </a:t>
            </a:r>
            <a:br>
              <a:rPr lang="en-US" sz="1200" dirty="0">
                <a:latin typeface="Arial" charset="0"/>
                <a:ea typeface="Arial" charset="0"/>
                <a:cs typeface="Arial" charset="0"/>
              </a:rPr>
            </a:b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or chronic toxicity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Neutropenia was responsive to GCSF; rate of febrile neutropenia was low (3%)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CRS onset was a median of 4 days (range 1–43) after dosing and lasted a median of 2 days (range 1–59)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97% of CRS events resolved by the cutoff date; tocilizumab was used in 3% of cases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No CRS during retreatment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The most common NAEs were headache (16%), insomnia (9%), and dizziness (9%)</a:t>
            </a:r>
          </a:p>
          <a:p>
            <a:pPr marL="285750" indent="-285750">
              <a:spcBef>
                <a:spcPts val="1600"/>
              </a:spcBef>
              <a:buClr>
                <a:srgbClr val="23636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ICANS-like AEs included 2 confusion (1 related) </a:t>
            </a:r>
            <a:br>
              <a:rPr lang="en-US" sz="1200" dirty="0">
                <a:latin typeface="Arial" charset="0"/>
                <a:ea typeface="Arial" charset="0"/>
                <a:cs typeface="Arial" charset="0"/>
              </a:rPr>
            </a:b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and 1 lethargy (related); all resolved within 3 days</a:t>
            </a: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4E09412C-A7CA-814C-8429-ACBAAE6F7F40}"/>
              </a:ext>
            </a:extLst>
          </p:cNvPr>
          <p:cNvCxnSpPr>
            <a:cxnSpLocks/>
          </p:cNvCxnSpPr>
          <p:nvPr/>
        </p:nvCxnSpPr>
        <p:spPr>
          <a:xfrm>
            <a:off x="6500081" y="1642702"/>
            <a:ext cx="5124447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46BA756C-176A-E546-A274-CABBC3C6A06B}"/>
              </a:ext>
            </a:extLst>
          </p:cNvPr>
          <p:cNvCxnSpPr>
            <a:cxnSpLocks/>
          </p:cNvCxnSpPr>
          <p:nvPr/>
        </p:nvCxnSpPr>
        <p:spPr>
          <a:xfrm>
            <a:off x="6500081" y="5573352"/>
            <a:ext cx="5124447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>
            <a:extLst>
              <a:ext uri="{FF2B5EF4-FFF2-40B4-BE49-F238E27FC236}">
                <a16:creationId xmlns:a16="http://schemas.microsoft.com/office/drawing/2014/main" id="{7431434D-4D7B-0440-B133-767CFB28B2D4}"/>
              </a:ext>
            </a:extLst>
          </p:cNvPr>
          <p:cNvSpPr/>
          <p:nvPr/>
        </p:nvSpPr>
        <p:spPr>
          <a:xfrm>
            <a:off x="444500" y="5619937"/>
            <a:ext cx="9553462" cy="24622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NT: neurotoxicity; NAEs: neurological adverse events; ICANS: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immune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effector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cell-associated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neurotoxicity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syndrome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; GCSF: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granulocyte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colony-stimulating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029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GO29781: </a:t>
            </a:r>
            <a:r>
              <a:rPr lang="en-GB" dirty="0"/>
              <a:t>Patients with prior CAR-T therapy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Schuster SJ, et al. Blood 2019; 134 (Suppl_1): 6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9D6D6A2-683F-934F-B444-A18B1AB7D081}"/>
              </a:ext>
            </a:extLst>
          </p:cNvPr>
          <p:cNvSpPr/>
          <p:nvPr/>
        </p:nvSpPr>
        <p:spPr>
          <a:xfrm>
            <a:off x="476251" y="4470331"/>
            <a:ext cx="5375288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600"/>
              </a:spcAft>
              <a:buClr>
                <a:srgbClr val="1070B5"/>
              </a:buClr>
              <a:buSzPts val="2000"/>
              <a:tabLst>
                <a:tab pos="206008" algn="l"/>
              </a:tabLst>
              <a:defRPr/>
            </a:pPr>
            <a:r>
              <a:rPr lang="en-GB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Case</a:t>
            </a:r>
            <a:endParaRPr lang="en-GB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212345" lvl="0" indent="-212345" fontAlgn="base">
              <a:spcAft>
                <a:spcPts val="600"/>
              </a:spcAft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58-year old patient with R/R FL</a:t>
            </a:r>
          </a:p>
          <a:p>
            <a:pPr marL="212345" lvl="0" indent="-212345" fontAlgn="base">
              <a:spcAft>
                <a:spcPts val="600"/>
              </a:spcAft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8 prior lines of systemic treatment</a:t>
            </a:r>
          </a:p>
          <a:p>
            <a:pPr marL="507091" lvl="1" indent="-277316" fontAlgn="base"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Refractory to prior anti-CD20 and alkylating agents</a:t>
            </a:r>
          </a:p>
          <a:p>
            <a:pPr marL="507091" lvl="1" indent="-277316" fontAlgn="base"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Relapsed after CD19-CAR-T therapy</a:t>
            </a:r>
          </a:p>
          <a:p>
            <a:pPr marL="507091" lvl="1" indent="-277316" fontAlgn="base"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Progressed on checkpoint inhibitor and no response </a:t>
            </a:r>
            <a:b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</a:b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to PI3K inhibitor</a:t>
            </a:r>
          </a:p>
        </p:txBody>
      </p:sp>
      <p:graphicFrame>
        <p:nvGraphicFramePr>
          <p:cNvPr id="11" name="Google Shape;373;p28">
            <a:extLst>
              <a:ext uri="{FF2B5EF4-FFF2-40B4-BE49-F238E27FC236}">
                <a16:creationId xmlns:a16="http://schemas.microsoft.com/office/drawing/2014/main" id="{53829DCF-3F1B-BC47-A4D8-995E83C865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8035641"/>
              </p:ext>
            </p:extLst>
          </p:nvPr>
        </p:nvGraphicFramePr>
        <p:xfrm>
          <a:off x="553222" y="1658928"/>
          <a:ext cx="4362450" cy="2238775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1513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526">
                  <a:extLst>
                    <a:ext uri="{9D8B030D-6E8A-4147-A177-3AD203B41FA5}">
                      <a16:colId xmlns:a16="http://schemas.microsoft.com/office/drawing/2014/main" val="1852924171"/>
                    </a:ext>
                  </a:extLst>
                </a:gridCol>
                <a:gridCol w="1100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0349">
                  <a:extLst>
                    <a:ext uri="{9D8B030D-6E8A-4147-A177-3AD203B41FA5}">
                      <a16:colId xmlns:a16="http://schemas.microsoft.com/office/drawing/2014/main" val="1640358290"/>
                    </a:ext>
                  </a:extLst>
                </a:gridCol>
              </a:tblGrid>
              <a:tr h="44775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i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N*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ORR, n (%)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CR, n</a:t>
                      </a:r>
                      <a:r>
                        <a:rPr lang="en-US" sz="1400" b="1" i="0" u="none" strike="noStrike" cap="none" baseline="0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(%)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75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</a:t>
                      </a:r>
                      <a:r>
                        <a:rPr lang="en-GB" sz="14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histologies</a:t>
                      </a:r>
                      <a:endParaRPr sz="14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  <a:tabLst/>
                        <a:defRPr/>
                      </a:pPr>
                      <a:r>
                        <a:rPr lang="en-GB" sz="1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  <a:tabLst/>
                        <a:defRPr/>
                      </a:pPr>
                      <a:r>
                        <a:rPr lang="en-GB" sz="1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(38.9%)</a:t>
                      </a: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(22.2%)</a:t>
                      </a:r>
                      <a:endParaRPr sz="14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755"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DLBCL</a:t>
                      </a:r>
                      <a:endParaRPr sz="14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(22.2%)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(22.2%)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755"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trFL</a:t>
                      </a:r>
                      <a:endParaRPr sz="14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(20.0%)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 (0.0%)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154307"/>
                  </a:ext>
                </a:extLst>
              </a:tr>
              <a:tr h="447755"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FL</a:t>
                      </a:r>
                      <a:endParaRPr sz="14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(100%)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(50.0%)</a:t>
                      </a:r>
                      <a:endParaRPr sz="14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395513"/>
                  </a:ext>
                </a:extLst>
              </a:tr>
            </a:tbl>
          </a:graphicData>
        </a:graphic>
      </p:graphicFrame>
      <p:sp>
        <p:nvSpPr>
          <p:cNvPr id="13" name="Rettangolo 12">
            <a:extLst>
              <a:ext uri="{FF2B5EF4-FFF2-40B4-BE49-F238E27FC236}">
                <a16:creationId xmlns:a16="http://schemas.microsoft.com/office/drawing/2014/main" id="{4874FDCE-17DF-6040-AEF9-E908BC26BB1F}"/>
              </a:ext>
            </a:extLst>
          </p:cNvPr>
          <p:cNvSpPr/>
          <p:nvPr/>
        </p:nvSpPr>
        <p:spPr>
          <a:xfrm>
            <a:off x="6779959" y="4435078"/>
            <a:ext cx="5375288" cy="1579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600"/>
              </a:spcAft>
              <a:buClr>
                <a:srgbClr val="1070B5"/>
              </a:buClr>
              <a:buSzPts val="2000"/>
              <a:tabLst>
                <a:tab pos="206008" algn="l"/>
              </a:tabLst>
              <a:defRPr/>
            </a:pPr>
            <a:r>
              <a:rPr lang="en-GB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Exploratory biomarkers</a:t>
            </a:r>
          </a:p>
          <a:p>
            <a:pPr marL="212345" lvl="0" indent="-212345" fontAlgn="base">
              <a:lnSpc>
                <a:spcPts val="2120"/>
              </a:lnSpc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Expansion of lymphocytes (including residual </a:t>
            </a:r>
            <a:b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</a:b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CAR-T cells in 2/8 tested patients)</a:t>
            </a:r>
          </a:p>
          <a:p>
            <a:pPr marL="212345" lvl="0" indent="-212345" fontAlgn="base">
              <a:lnSpc>
                <a:spcPts val="2120"/>
              </a:lnSpc>
              <a:spcBef>
                <a:spcPts val="600"/>
              </a:spcBef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CR to </a:t>
            </a:r>
            <a:r>
              <a:rPr lang="en-GB" sz="14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mosunetuzumab</a:t>
            </a: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 observed </a:t>
            </a:r>
            <a:r>
              <a:rPr lang="en-GB" sz="14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with</a:t>
            </a: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 or </a:t>
            </a:r>
            <a:r>
              <a:rPr lang="en-GB" sz="14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without</a:t>
            </a: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b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</a:b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CAR-T expansion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B745E33-5A1C-D14F-99A8-6F361F593482}"/>
              </a:ext>
            </a:extLst>
          </p:cNvPr>
          <p:cNvSpPr/>
          <p:nvPr/>
        </p:nvSpPr>
        <p:spPr>
          <a:xfrm>
            <a:off x="296849" y="6275082"/>
            <a:ext cx="7275526" cy="55399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*efficacy-evaluable patients: patients who were enrolled for at least 3 months, or had response data available at any time,</a:t>
            </a:r>
            <a:b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or discontinued treatment for any cause </a:t>
            </a:r>
          </a:p>
          <a:p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CCOD: Aug 9, 2019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E3BC1322-9CD2-7D4F-891E-906C1742E1E7}"/>
              </a:ext>
            </a:extLst>
          </p:cNvPr>
          <p:cNvGrpSpPr/>
          <p:nvPr/>
        </p:nvGrpSpPr>
        <p:grpSpPr>
          <a:xfrm>
            <a:off x="6129674" y="1390401"/>
            <a:ext cx="5223507" cy="2816245"/>
            <a:chOff x="5209543" y="1107409"/>
            <a:chExt cx="6263320" cy="3401531"/>
          </a:xfrm>
        </p:grpSpPr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B1D7A95E-6E24-C24A-BBC3-3E1452F6D64B}"/>
                </a:ext>
              </a:extLst>
            </p:cNvPr>
            <p:cNvSpPr txBox="1"/>
            <p:nvPr/>
          </p:nvSpPr>
          <p:spPr>
            <a:xfrm>
              <a:off x="10599063" y="2324391"/>
              <a:ext cx="4188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r>
                <a:rPr lang="it-IT" sz="14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</a:p>
          </p:txBody>
        </p:sp>
        <p:sp>
          <p:nvSpPr>
            <p:cNvPr id="18" name="Rettangolo con angoli arrotondati 17">
              <a:extLst>
                <a:ext uri="{FF2B5EF4-FFF2-40B4-BE49-F238E27FC236}">
                  <a16:creationId xmlns:a16="http://schemas.microsoft.com/office/drawing/2014/main" id="{DBF869D1-FC3B-CF43-B7F9-B3D196609A67}"/>
                </a:ext>
              </a:extLst>
            </p:cNvPr>
            <p:cNvSpPr/>
            <p:nvPr/>
          </p:nvSpPr>
          <p:spPr>
            <a:xfrm>
              <a:off x="5969622" y="1107409"/>
              <a:ext cx="2617166" cy="469315"/>
            </a:xfrm>
            <a:prstGeom prst="roundRect">
              <a:avLst>
                <a:gd name="adj" fmla="val 38289"/>
              </a:avLst>
            </a:pr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it-IT" sz="14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Day-12 (baseline)</a:t>
              </a:r>
            </a:p>
          </p:txBody>
        </p:sp>
        <p:sp>
          <p:nvSpPr>
            <p:cNvPr id="20" name="Rettangolo con angoli arrotondati 19">
              <a:extLst>
                <a:ext uri="{FF2B5EF4-FFF2-40B4-BE49-F238E27FC236}">
                  <a16:creationId xmlns:a16="http://schemas.microsoft.com/office/drawing/2014/main" id="{3C5B243B-E161-0246-98BE-A7B3ACB20074}"/>
                </a:ext>
              </a:extLst>
            </p:cNvPr>
            <p:cNvSpPr/>
            <p:nvPr/>
          </p:nvSpPr>
          <p:spPr>
            <a:xfrm>
              <a:off x="8855697" y="1107409"/>
              <a:ext cx="2617166" cy="469315"/>
            </a:xfrm>
            <a:prstGeom prst="roundRect">
              <a:avLst>
                <a:gd name="adj" fmla="val 38289"/>
              </a:avLst>
            </a:pr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80"/>
                </a:lnSpc>
                <a:spcBef>
                  <a:spcPct val="0"/>
                </a:spcBef>
                <a:buFontTx/>
                <a:buNone/>
              </a:pPr>
              <a:r>
                <a:rPr lang="en-GB" altLang="it-IT" sz="14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After cycle 3 of </a:t>
              </a:r>
              <a:r>
                <a:rPr lang="en-GB" altLang="it-IT" sz="1400" b="1" dirty="0" err="1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mosunetuzumab</a:t>
              </a:r>
              <a:endParaRPr lang="en-GB" alt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8">
              <a:extLst>
                <a:ext uri="{FF2B5EF4-FFF2-40B4-BE49-F238E27FC236}">
                  <a16:creationId xmlns:a16="http://schemas.microsoft.com/office/drawing/2014/main" id="{2DA78B21-3194-034B-AED7-3F1C66DA8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1601" y="1701268"/>
              <a:ext cx="1713208" cy="2160000"/>
            </a:xfrm>
            <a:prstGeom prst="roundRect">
              <a:avLst>
                <a:gd name="adj" fmla="val 7493"/>
              </a:avLst>
            </a:prstGeom>
            <a:ln w="12700">
              <a:solidFill>
                <a:srgbClr val="F38D08"/>
              </a:solidFill>
            </a:ln>
          </p:spPr>
        </p:pic>
        <p:pic>
          <p:nvPicPr>
            <p:cNvPr id="23" name="Picture 27">
              <a:extLst>
                <a:ext uri="{FF2B5EF4-FFF2-40B4-BE49-F238E27FC236}">
                  <a16:creationId xmlns:a16="http://schemas.microsoft.com/office/drawing/2014/main" id="{8CA9F2A6-02DE-134A-BE40-2FB5BACDF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04664" y="1695736"/>
              <a:ext cx="1713208" cy="2165532"/>
            </a:xfrm>
            <a:prstGeom prst="roundRect">
              <a:avLst>
                <a:gd name="adj" fmla="val 5826"/>
              </a:avLst>
            </a:prstGeom>
            <a:ln w="12700">
              <a:solidFill>
                <a:srgbClr val="F38D08"/>
              </a:solidFill>
            </a:ln>
          </p:spPr>
        </p:pic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C00208A5-06E1-3945-9ADE-8EC17EBCA821}"/>
                </a:ext>
              </a:extLst>
            </p:cNvPr>
            <p:cNvSpPr/>
            <p:nvPr/>
          </p:nvSpPr>
          <p:spPr>
            <a:xfrm>
              <a:off x="6489367" y="3888923"/>
              <a:ext cx="157767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  <a:cs typeface="Arial" charset="0"/>
                </a:rPr>
                <a:t>≤</a:t>
              </a:r>
              <a:r>
                <a:rPr lang="en-GB" sz="1200" b="1" dirty="0">
                  <a:solidFill>
                    <a:srgbClr val="000000"/>
                  </a:solidFill>
                  <a:latin typeface="Arial"/>
                  <a:ea typeface="Calibri"/>
                  <a:cs typeface="Calibri"/>
                  <a:sym typeface="Calibri"/>
                </a:rPr>
                <a:t>50 copies/</a:t>
              </a:r>
              <a:r>
                <a:rPr lang="en-GB" sz="1200" b="1" dirty="0" err="1">
                  <a:solidFill>
                    <a:srgbClr val="000000"/>
                  </a:solidFill>
                  <a:latin typeface="Arial"/>
                  <a:ea typeface="Calibri"/>
                  <a:cs typeface="Calibri"/>
                  <a:sym typeface="Calibri"/>
                </a:rPr>
                <a:t>μg</a:t>
              </a:r>
              <a:r>
                <a:rPr lang="en-GB" sz="1200" b="1" dirty="0">
                  <a:solidFill>
                    <a:srgbClr val="000000"/>
                  </a:solidFill>
                  <a:latin typeface="Arial"/>
                  <a:ea typeface="Calibri"/>
                  <a:cs typeface="Calibri"/>
                  <a:sym typeface="Calibri"/>
                </a:rPr>
                <a:t> </a:t>
              </a:r>
              <a:r>
                <a:rPr lang="en-GB" sz="1200" b="1" dirty="0">
                  <a:solidFill>
                    <a:srgbClr val="000000"/>
                  </a:solidFill>
                  <a:latin typeface="Arial"/>
                  <a:cs typeface="Calibri"/>
                  <a:sym typeface="Calibri"/>
                </a:rPr>
                <a:t>DNA</a:t>
              </a:r>
              <a:endParaRPr lang="en-US" sz="1200" b="1" dirty="0">
                <a:solidFill>
                  <a:srgbClr val="000000"/>
                </a:solidFill>
                <a:latin typeface="Arial"/>
                <a:cs typeface="Arial" charset="0"/>
              </a:endParaRPr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FA2C72AB-C278-C04D-B5DD-1894F53259AE}"/>
                </a:ext>
              </a:extLst>
            </p:cNvPr>
            <p:cNvSpPr/>
            <p:nvPr/>
          </p:nvSpPr>
          <p:spPr>
            <a:xfrm>
              <a:off x="9346867" y="3888923"/>
              <a:ext cx="157767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  <a:cs typeface="Arial" charset="0"/>
                </a:rPr>
                <a:t>380 copies/</a:t>
              </a:r>
              <a:r>
                <a:rPr lang="el-GR" sz="1200" b="1" dirty="0">
                  <a:solidFill>
                    <a:srgbClr val="000000"/>
                  </a:solidFill>
                  <a:latin typeface="Arial"/>
                  <a:cs typeface="Arial" charset="0"/>
                </a:rPr>
                <a:t>μ</a:t>
              </a:r>
              <a:r>
                <a:rPr lang="en-US" sz="1200" b="1" dirty="0">
                  <a:solidFill>
                    <a:srgbClr val="000000"/>
                  </a:solidFill>
                  <a:latin typeface="Arial"/>
                  <a:cs typeface="Arial" charset="0"/>
                </a:rPr>
                <a:t>g DNA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CD21B05-539A-7442-994D-62A6DCC232AA}"/>
                </a:ext>
              </a:extLst>
            </p:cNvPr>
            <p:cNvSpPr/>
            <p:nvPr/>
          </p:nvSpPr>
          <p:spPr>
            <a:xfrm>
              <a:off x="5209543" y="3888923"/>
              <a:ext cx="10807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/>
                  <a:cs typeface="Arial" charset="0"/>
                </a:rPr>
                <a:t>CAR-T PCR:</a:t>
              </a:r>
            </a:p>
          </p:txBody>
        </p:sp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EF6C8ECB-E934-B643-9803-952A21480480}"/>
                </a:ext>
              </a:extLst>
            </p:cNvPr>
            <p:cNvSpPr/>
            <p:nvPr/>
          </p:nvSpPr>
          <p:spPr>
            <a:xfrm>
              <a:off x="7327273" y="4201163"/>
              <a:ext cx="2686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12345" lvl="0" indent="-212345" algn="ctr" fontAlgn="base">
                <a:spcAft>
                  <a:spcPts val="600"/>
                </a:spcAft>
                <a:buClr>
                  <a:srgbClr val="1070B5"/>
                </a:buClr>
                <a:buSzPts val="2000"/>
                <a:buFont typeface="Arial" pitchFamily="34" charset="0"/>
                <a:buChar char="•"/>
                <a:tabLst>
                  <a:tab pos="206008" algn="l"/>
                </a:tabLst>
                <a:defRPr/>
              </a:pPr>
              <a:r>
                <a:rPr lang="en-GB" sz="1400" i="1" dirty="0">
                  <a:solidFill>
                    <a:srgbClr val="000000"/>
                  </a:solidFill>
                  <a:latin typeface="Arial"/>
                  <a:cs typeface="Arial" pitchFamily="34" charset="0"/>
                </a:rPr>
                <a:t>8 months in CR off treatment</a:t>
              </a:r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404D3E-BCCA-9F4D-86FC-FF427E139DB4}"/>
              </a:ext>
            </a:extLst>
          </p:cNvPr>
          <p:cNvSpPr txBox="1"/>
          <p:nvPr/>
        </p:nvSpPr>
        <p:spPr>
          <a:xfrm>
            <a:off x="476251" y="1132231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Efficacy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537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Escalating dose of subcutaneous </a:t>
            </a:r>
            <a:r>
              <a:rPr lang="en-US" dirty="0" err="1"/>
              <a:t>epcoritamab</a:t>
            </a:r>
            <a:r>
              <a:rPr lang="en-US" dirty="0"/>
              <a:t> in R/R B-cell NHL: </a:t>
            </a:r>
            <a:br>
              <a:rPr lang="en-US" dirty="0"/>
            </a:br>
            <a:r>
              <a:rPr lang="en-US" dirty="0"/>
              <a:t>High rate of complete response and favorable safety profile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Hutchings M, et al. Blood 2020; 136 (Suppl_1): 45–46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9D6D6A2-683F-934F-B444-A18B1AB7D081}"/>
              </a:ext>
            </a:extLst>
          </p:cNvPr>
          <p:cNvSpPr/>
          <p:nvPr/>
        </p:nvSpPr>
        <p:spPr>
          <a:xfrm>
            <a:off x="316228" y="3884034"/>
            <a:ext cx="5068569" cy="2111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ts val="1680"/>
              </a:lnSpc>
              <a:spcAft>
                <a:spcPts val="600"/>
              </a:spcAft>
              <a:buClr>
                <a:srgbClr val="F38D08"/>
              </a:buClr>
              <a:buSzPts val="2000"/>
              <a:tabLst>
                <a:tab pos="206008" algn="l"/>
              </a:tabLst>
              <a:defRPr/>
            </a:pPr>
            <a:r>
              <a:rPr lang="en-GB" sz="14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Epcoritamab</a:t>
            </a: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 (</a:t>
            </a:r>
            <a:r>
              <a:rPr lang="en-GB" sz="14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DuoBody</a:t>
            </a:r>
            <a:r>
              <a:rPr lang="en-GB" sz="1400" baseline="30000" dirty="0">
                <a:solidFill>
                  <a:srgbClr val="000000"/>
                </a:solidFill>
                <a:latin typeface="Arial"/>
                <a:cs typeface="Arial" pitchFamily="34" charset="0"/>
              </a:rPr>
              <a:t>®</a:t>
            </a:r>
            <a:r>
              <a:rPr lang="en-GB" sz="1400" dirty="0">
                <a:solidFill>
                  <a:srgbClr val="000000"/>
                </a:solidFill>
                <a:latin typeface="Arial"/>
                <a:cs typeface="Arial" pitchFamily="34" charset="0"/>
              </a:rPr>
              <a:t>-CD3xCD20) is a subcutaneously administered bispecific antibody that induces T cell-mediated killing of CD20-expressing </a:t>
            </a:r>
            <a:r>
              <a:rPr lang="en-GB" sz="14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tumors</a:t>
            </a:r>
            <a:endParaRPr lang="en-GB" sz="1400" baseline="300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507091" lvl="1" indent="-277316" fontAlgn="base">
              <a:lnSpc>
                <a:spcPts val="1480"/>
              </a:lnSpc>
              <a:spcBef>
                <a:spcPts val="300"/>
              </a:spcBef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Induces T cell activation by binding to CD3 on T cells and CD20 on malignant B cells</a:t>
            </a:r>
          </a:p>
          <a:p>
            <a:pPr marL="507091" lvl="1" indent="-277316" fontAlgn="base">
              <a:lnSpc>
                <a:spcPts val="1480"/>
              </a:lnSpc>
              <a:spcBef>
                <a:spcPts val="300"/>
              </a:spcBef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Promotes immunological synapse between bound cells, resulting in apoptosis of B cells</a:t>
            </a:r>
          </a:p>
          <a:p>
            <a:pPr marL="507091" lvl="1" indent="-277316" fontAlgn="base">
              <a:lnSpc>
                <a:spcPts val="1480"/>
              </a:lnSpc>
              <a:spcBef>
                <a:spcPts val="300"/>
              </a:spcBef>
              <a:buClr>
                <a:srgbClr val="F38D08"/>
              </a:buClr>
              <a:buSzPts val="2000"/>
              <a:buFont typeface="Arial" pitchFamily="34" charset="0"/>
              <a:buChar char="–"/>
              <a:defRPr/>
            </a:pP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Binds to a distinct epitope on CD20, different from the epitopes of rituximab and </a:t>
            </a:r>
            <a:r>
              <a:rPr lang="en-GB" sz="12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obinutuzumab</a:t>
            </a:r>
            <a:r>
              <a:rPr lang="en-GB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</a:p>
        </p:txBody>
      </p:sp>
      <p:graphicFrame>
        <p:nvGraphicFramePr>
          <p:cNvPr id="11" name="Google Shape;373;p28">
            <a:extLst>
              <a:ext uri="{FF2B5EF4-FFF2-40B4-BE49-F238E27FC236}">
                <a16:creationId xmlns:a16="http://schemas.microsoft.com/office/drawing/2014/main" id="{53829DCF-3F1B-BC47-A4D8-995E83C865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2261664"/>
              </p:ext>
            </p:extLst>
          </p:nvPr>
        </p:nvGraphicFramePr>
        <p:xfrm>
          <a:off x="6183496" y="2137023"/>
          <a:ext cx="5375288" cy="3349516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1154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4431">
                  <a:extLst>
                    <a:ext uri="{9D8B030D-6E8A-4147-A177-3AD203B41FA5}">
                      <a16:colId xmlns:a16="http://schemas.microsoft.com/office/drawing/2014/main" val="1640358290"/>
                    </a:ext>
                  </a:extLst>
                </a:gridCol>
                <a:gridCol w="758476">
                  <a:extLst>
                    <a:ext uri="{9D8B030D-6E8A-4147-A177-3AD203B41FA5}">
                      <a16:colId xmlns:a16="http://schemas.microsoft.com/office/drawing/2014/main" val="1960543998"/>
                    </a:ext>
                  </a:extLst>
                </a:gridCol>
                <a:gridCol w="758476">
                  <a:extLst>
                    <a:ext uri="{9D8B030D-6E8A-4147-A177-3AD203B41FA5}">
                      <a16:colId xmlns:a16="http://schemas.microsoft.com/office/drawing/2014/main" val="3505029928"/>
                    </a:ext>
                  </a:extLst>
                </a:gridCol>
                <a:gridCol w="1055271">
                  <a:extLst>
                    <a:ext uri="{9D8B030D-6E8A-4147-A177-3AD203B41FA5}">
                      <a16:colId xmlns:a16="http://schemas.microsoft.com/office/drawing/2014/main" val="3500824350"/>
                    </a:ext>
                  </a:extLst>
                </a:gridCol>
              </a:tblGrid>
              <a:tr h="427042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Response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DLBCL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0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0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0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=46)</a:t>
                      </a:r>
                      <a:endParaRPr sz="1200" b="0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FL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0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0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0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=12)</a:t>
                      </a: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949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MCL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0.76–48 mg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=4)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281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966444"/>
                  </a:ext>
                </a:extLst>
              </a:tr>
              <a:tr h="427042">
                <a:tc vMerge="1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400" b="1" i="0" u="none" strike="noStrike" cap="none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  <a:sym typeface="Arial"/>
                        </a:rPr>
                        <a:t>Response</a:t>
                      </a: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12–60 mg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=23)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48–60 mg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=12)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0.76–48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=11)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94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12–48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it-IT" sz="1200" b="1" i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=5)</a:t>
                      </a:r>
                      <a:endParaRPr sz="12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9493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04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Evaluable</a:t>
                      </a: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it-IT" sz="12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patients</a:t>
                      </a: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it-IT" sz="1200" b="1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  <a:tabLst/>
                        <a:defRPr/>
                      </a:pPr>
                      <a:r>
                        <a:rPr lang="en-GB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22</a:t>
                      </a: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it-IT" sz="12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2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7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ORR, </a:t>
                      </a: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(%)</a:t>
                      </a:r>
                      <a:endParaRPr sz="12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 (68)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(91)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 (90)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(80)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(50)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740"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</a:t>
                      </a:r>
                      <a:endParaRPr sz="12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(46)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 (55)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(50)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 (60)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(25)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154307"/>
                  </a:ext>
                </a:extLst>
              </a:tr>
              <a:tr h="322740"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</a:t>
                      </a:r>
                      <a:endParaRPr sz="12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(23)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(36)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(40)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(25)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395513"/>
                  </a:ext>
                </a:extLst>
              </a:tr>
              <a:tr h="5500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Stable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disease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(%)</a:t>
                      </a:r>
                      <a:endParaRPr sz="12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(5)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(25)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82482"/>
                  </a:ext>
                </a:extLst>
              </a:tr>
              <a:tr h="5500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38D08"/>
                        </a:buClr>
                        <a:buSzPts val="14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Progressive </a:t>
                      </a: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disease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it-IT" sz="1200" b="1" i="0" u="none" strike="noStrike" kern="1200" cap="none" dirty="0" err="1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r>
                        <a:rPr lang="it-IT" sz="1200" b="1" i="0" u="none" strike="noStrike" kern="1200" cap="none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(%)</a:t>
                      </a:r>
                      <a:endParaRPr sz="1200" b="1" i="0" u="none" strike="noStrike" kern="1200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(23)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(10)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(20)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14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 pitchFamily="34" charset="0"/>
                        <a:buNone/>
                      </a:pPr>
                      <a:r>
                        <a:rPr lang="it-IT" sz="120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20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564563"/>
                  </a:ext>
                </a:extLst>
              </a:tr>
            </a:tbl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F284BC41-14B2-524E-BBD6-0683B1232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704" y="1186783"/>
            <a:ext cx="3957835" cy="2566601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149479" y="1773683"/>
            <a:ext cx="2149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err="1">
                <a:solidFill>
                  <a:srgbClr val="589493"/>
                </a:solidFill>
                <a:latin typeface="Arial"/>
                <a:cs typeface="Arial"/>
              </a:rPr>
              <a:t>Response</a:t>
            </a:r>
            <a:r>
              <a:rPr lang="it-IT" sz="1400" b="1" dirty="0">
                <a:solidFill>
                  <a:srgbClr val="589493"/>
                </a:solidFill>
                <a:latin typeface="Arial"/>
                <a:cs typeface="Arial"/>
              </a:rPr>
              <a:t> by </a:t>
            </a:r>
            <a:r>
              <a:rPr lang="it-IT" sz="1400" b="1" dirty="0" err="1">
                <a:solidFill>
                  <a:srgbClr val="589493"/>
                </a:solidFill>
                <a:latin typeface="Arial"/>
                <a:cs typeface="Arial"/>
              </a:rPr>
              <a:t>histology</a:t>
            </a:r>
            <a:endParaRPr lang="it-IT" sz="1400" b="1" dirty="0">
              <a:solidFill>
                <a:srgbClr val="589493"/>
              </a:solidFill>
              <a:latin typeface="Arial"/>
              <a:cs typeface="Arial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7D8E31B-8924-6744-93B4-AC86CAACAA90}"/>
              </a:ext>
            </a:extLst>
          </p:cNvPr>
          <p:cNvSpPr/>
          <p:nvPr/>
        </p:nvSpPr>
        <p:spPr>
          <a:xfrm>
            <a:off x="418364" y="6159037"/>
            <a:ext cx="8099467" cy="23852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000" i="1" dirty="0"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ORR: overall response rate; CR: complete response; PR: partial response </a:t>
            </a:r>
          </a:p>
        </p:txBody>
      </p:sp>
    </p:spTree>
    <p:extLst>
      <p:ext uri="{BB962C8B-B14F-4D97-AF65-F5344CB8AC3E}">
        <p14:creationId xmlns:p14="http://schemas.microsoft.com/office/powerpoint/2010/main" val="2524907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233309"/>
            <a:ext cx="1107127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Checkpoint inhibitors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4357396" y="3182509"/>
            <a:ext cx="1100428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4357396" y="3954034"/>
            <a:ext cx="3396343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8B3EDDA2-4301-2A47-93CB-D7880F2C90E7}"/>
              </a:ext>
            </a:extLst>
          </p:cNvPr>
          <p:cNvCxnSpPr>
            <a:cxnSpLocks/>
          </p:cNvCxnSpPr>
          <p:nvPr/>
        </p:nvCxnSpPr>
        <p:spPr>
          <a:xfrm>
            <a:off x="6710066" y="3182509"/>
            <a:ext cx="1043673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621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Possible mechanisms of resistance to CAR-T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Neelapu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SS, et al. N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Engl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J Med 2017; 377: 2531–2544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9D6D6A2-683F-934F-B444-A18B1AB7D081}"/>
              </a:ext>
            </a:extLst>
          </p:cNvPr>
          <p:cNvSpPr/>
          <p:nvPr/>
        </p:nvSpPr>
        <p:spPr>
          <a:xfrm>
            <a:off x="964888" y="4404126"/>
            <a:ext cx="3288182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600"/>
              </a:spcAft>
              <a:buClr>
                <a:srgbClr val="1070B5"/>
              </a:buClr>
              <a:buSzPts val="2000"/>
              <a:tabLst>
                <a:tab pos="206008" algn="l"/>
              </a:tabLst>
              <a:defRPr/>
            </a:pPr>
            <a:r>
              <a:rPr lang="en-GB" sz="1600" b="1" dirty="0" err="1">
                <a:latin typeface="Arial"/>
                <a:cs typeface="Arial" pitchFamily="34" charset="0"/>
              </a:rPr>
              <a:t>Tumor</a:t>
            </a:r>
            <a:r>
              <a:rPr lang="en-GB" sz="1600" b="1" dirty="0">
                <a:latin typeface="Arial"/>
                <a:cs typeface="Arial" pitchFamily="34" charset="0"/>
              </a:rPr>
              <a:t> immunosuppressive microenvironment</a:t>
            </a:r>
          </a:p>
          <a:p>
            <a:pPr marL="212345" lvl="0" indent="-212345" fontAlgn="base">
              <a:spcAft>
                <a:spcPts val="600"/>
              </a:spcAft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latin typeface="Arial"/>
                <a:cs typeface="Arial" pitchFamily="34" charset="0"/>
              </a:rPr>
              <a:t>Treg lymphocytes interaction</a:t>
            </a:r>
          </a:p>
          <a:p>
            <a:pPr marL="212345" lvl="0" indent="-212345" fontAlgn="base">
              <a:spcAft>
                <a:spcPts val="600"/>
              </a:spcAft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 err="1">
                <a:latin typeface="Arial"/>
                <a:cs typeface="Arial" pitchFamily="34" charset="0"/>
              </a:rPr>
              <a:t>Cytochine</a:t>
            </a:r>
            <a:r>
              <a:rPr lang="en-GB" sz="1400" dirty="0">
                <a:latin typeface="Arial"/>
                <a:cs typeface="Arial" pitchFamily="34" charset="0"/>
              </a:rPr>
              <a:t> inhibition</a:t>
            </a:r>
          </a:p>
          <a:p>
            <a:pPr marL="212345" lvl="0" indent="-212345" fontAlgn="base">
              <a:spcAft>
                <a:spcPts val="600"/>
              </a:spcAft>
              <a:buClr>
                <a:srgbClr val="F38D08"/>
              </a:buClr>
              <a:buSzPts val="2000"/>
              <a:buFont typeface="Arial" pitchFamily="34" charset="0"/>
              <a:buChar char="•"/>
              <a:tabLst>
                <a:tab pos="206008" algn="l"/>
              </a:tabLst>
              <a:defRPr/>
            </a:pPr>
            <a:r>
              <a:rPr lang="en-GB" sz="1400" dirty="0">
                <a:latin typeface="Arial"/>
                <a:cs typeface="Arial" pitchFamily="34" charset="0"/>
              </a:rPr>
              <a:t>Pro-apoptotic signals against CAR-T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1D9EA20-AFF6-114E-BF9E-64D98E2E74D4}"/>
              </a:ext>
            </a:extLst>
          </p:cNvPr>
          <p:cNvSpPr/>
          <p:nvPr/>
        </p:nvSpPr>
        <p:spPr>
          <a:xfrm>
            <a:off x="889183" y="2182267"/>
            <a:ext cx="2724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600"/>
              </a:spcAft>
              <a:buClr>
                <a:srgbClr val="1070B5"/>
              </a:buClr>
              <a:buSzPts val="2000"/>
              <a:tabLst>
                <a:tab pos="206008" algn="l"/>
              </a:tabLst>
              <a:defRPr/>
            </a:pPr>
            <a:r>
              <a:rPr lang="en-GB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CAR-T expansion correlates with response</a:t>
            </a: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62E5E2AC-2EA1-F448-872D-13D003D1C659}"/>
              </a:ext>
            </a:extLst>
          </p:cNvPr>
          <p:cNvGrpSpPr>
            <a:grpSpLocks noChangeAspect="1"/>
          </p:cNvGrpSpPr>
          <p:nvPr/>
        </p:nvGrpSpPr>
        <p:grpSpPr>
          <a:xfrm>
            <a:off x="4727984" y="4115045"/>
            <a:ext cx="2854982" cy="2200495"/>
            <a:chOff x="4479546" y="3616580"/>
            <a:chExt cx="3596806" cy="2861136"/>
          </a:xfrm>
        </p:grpSpPr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B0C825DD-C5F1-C54D-80BC-5B7E503A2205}"/>
                </a:ext>
              </a:extLst>
            </p:cNvPr>
            <p:cNvPicPr/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9546" y="3616580"/>
              <a:ext cx="3405015" cy="2861136"/>
            </a:xfrm>
            <a:prstGeom prst="rect">
              <a:avLst/>
            </a:prstGeom>
          </p:spPr>
        </p:pic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7855473-7B74-884C-A279-20427658E7D0}"/>
                </a:ext>
              </a:extLst>
            </p:cNvPr>
            <p:cNvSpPr/>
            <p:nvPr/>
          </p:nvSpPr>
          <p:spPr>
            <a:xfrm>
              <a:off x="7661283" y="3616580"/>
              <a:ext cx="415069" cy="584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E793BDFD-D0A1-2842-8419-EEB0556F207C}"/>
                </a:ext>
              </a:extLst>
            </p:cNvPr>
            <p:cNvSpPr/>
            <p:nvPr/>
          </p:nvSpPr>
          <p:spPr>
            <a:xfrm>
              <a:off x="7661283" y="4997174"/>
              <a:ext cx="415069" cy="8367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5" name="Immagine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C9663BCB-9A61-2248-AB53-66371259B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04" y="1340162"/>
            <a:ext cx="4476780" cy="236804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B956179-2742-074A-B4B6-EFB5F37577A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806876" y="1340105"/>
            <a:ext cx="2456563" cy="252849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A59273E-A4C0-2148-A709-6BED5EE88B99}"/>
              </a:ext>
            </a:extLst>
          </p:cNvPr>
          <p:cNvSpPr txBox="1"/>
          <p:nvPr/>
        </p:nvSpPr>
        <p:spPr>
          <a:xfrm>
            <a:off x="4252210" y="1298713"/>
            <a:ext cx="484842" cy="222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1050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F04BA4A-C505-214C-A7B7-DCBC63C6591F}"/>
              </a:ext>
            </a:extLst>
          </p:cNvPr>
          <p:cNvSpPr txBox="1"/>
          <p:nvPr/>
        </p:nvSpPr>
        <p:spPr>
          <a:xfrm rot="16200000">
            <a:off x="3315859" y="2402607"/>
            <a:ext cx="1203304" cy="2022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CAR-positive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/µl)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D4EE112-E6F6-4E44-AA5E-05F5DD2C5BE2}"/>
              </a:ext>
            </a:extLst>
          </p:cNvPr>
          <p:cNvSpPr txBox="1"/>
          <p:nvPr/>
        </p:nvSpPr>
        <p:spPr>
          <a:xfrm rot="16200000">
            <a:off x="8260862" y="2394073"/>
            <a:ext cx="1230522" cy="2022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CAR-positive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/ µl)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7DEADF2-6CE4-0249-A936-B4B37F09625F}"/>
              </a:ext>
            </a:extLst>
          </p:cNvPr>
          <p:cNvSpPr txBox="1"/>
          <p:nvPr/>
        </p:nvSpPr>
        <p:spPr>
          <a:xfrm>
            <a:off x="5619508" y="3516073"/>
            <a:ext cx="1071934" cy="195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infusion</a:t>
            </a:r>
            <a:endParaRPr lang="it-IT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07296F68-7370-F84C-AA81-E3EC94076237}"/>
              </a:ext>
            </a:extLst>
          </p:cNvPr>
          <p:cNvSpPr txBox="1"/>
          <p:nvPr/>
        </p:nvSpPr>
        <p:spPr>
          <a:xfrm>
            <a:off x="9257632" y="1298713"/>
            <a:ext cx="1786836" cy="2090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00" b="1" dirty="0">
                <a:latin typeface="Arial" panose="020B0604020202020204" pitchFamily="34" charset="0"/>
                <a:cs typeface="Arial" panose="020B0604020202020204" pitchFamily="34" charset="0"/>
              </a:rPr>
              <a:t>OBJECTIVE RESPONSE RATE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80793B9-2A11-704F-B2D7-A28C29B56E2F}"/>
              </a:ext>
            </a:extLst>
          </p:cNvPr>
          <p:cNvSpPr/>
          <p:nvPr/>
        </p:nvSpPr>
        <p:spPr>
          <a:xfrm>
            <a:off x="6470336" y="4155110"/>
            <a:ext cx="446931" cy="13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8A7C9F2-12E5-964F-B2E9-931CC3BB907B}"/>
              </a:ext>
            </a:extLst>
          </p:cNvPr>
          <p:cNvSpPr txBox="1"/>
          <p:nvPr/>
        </p:nvSpPr>
        <p:spPr>
          <a:xfrm>
            <a:off x="6404344" y="4155110"/>
            <a:ext cx="57419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600" dirty="0">
                <a:solidFill>
                  <a:srgbClr val="1B3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CAR-T </a:t>
            </a:r>
            <a:r>
              <a:rPr lang="it-IT" sz="600" dirty="0" err="1">
                <a:solidFill>
                  <a:srgbClr val="1B3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endParaRPr lang="it-IT" sz="600" dirty="0">
              <a:solidFill>
                <a:srgbClr val="1B39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4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Relapse after CAR-T infusion: Pembrolizumab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Chong EA, et al. Blood 2017; 23: 1039–1041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977353C-7A87-7445-8454-F3605ED95052}"/>
              </a:ext>
            </a:extLst>
          </p:cNvPr>
          <p:cNvSpPr/>
          <p:nvPr/>
        </p:nvSpPr>
        <p:spPr>
          <a:xfrm>
            <a:off x="463986" y="957148"/>
            <a:ext cx="11253786" cy="83099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35-year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 with multiple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refractory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PMBCL with multiple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extranodal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involvement</a:t>
            </a:r>
            <a:r>
              <a:rPr lang="it-IT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CAR-T19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progressed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+26. He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received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 mg/kg, on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26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CAR-T19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infusion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weeks. PET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186 PMR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E28A52D-87EB-3E4E-8D41-B9F1545A23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0" t="6495" r="53641" b="67831"/>
          <a:stretch/>
        </p:blipFill>
        <p:spPr>
          <a:xfrm>
            <a:off x="743058" y="2280563"/>
            <a:ext cx="1717638" cy="1033072"/>
          </a:xfrm>
          <a:prstGeom prst="roundRect">
            <a:avLst/>
          </a:prstGeom>
          <a:ln w="19050">
            <a:solidFill>
              <a:srgbClr val="236364"/>
            </a:solidFill>
          </a:ln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C7FF295B-3B55-4C41-9426-88D133CDF84E}"/>
              </a:ext>
            </a:extLst>
          </p:cNvPr>
          <p:cNvGrpSpPr/>
          <p:nvPr/>
        </p:nvGrpSpPr>
        <p:grpSpPr>
          <a:xfrm>
            <a:off x="1096828" y="3797224"/>
            <a:ext cx="3422721" cy="2352295"/>
            <a:chOff x="528635" y="3477031"/>
            <a:chExt cx="4271965" cy="290683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05CFBB61-2CD5-894F-AF18-4AD39EAA85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40" t="40520" r="53641" b="33806"/>
            <a:stretch/>
          </p:blipFill>
          <p:spPr>
            <a:xfrm>
              <a:off x="528635" y="3793425"/>
              <a:ext cx="2090536" cy="1257351"/>
            </a:xfrm>
            <a:prstGeom prst="roundRect">
              <a:avLst/>
            </a:prstGeom>
            <a:ln w="19050">
              <a:solidFill>
                <a:srgbClr val="236364"/>
              </a:solidFill>
            </a:ln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FD0F3F94-8F35-C24A-82B9-7ABE86B34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40" t="69362" r="53641" b="4964"/>
            <a:stretch/>
          </p:blipFill>
          <p:spPr>
            <a:xfrm>
              <a:off x="528635" y="5126517"/>
              <a:ext cx="2090536" cy="1257351"/>
            </a:xfrm>
            <a:prstGeom prst="roundRect">
              <a:avLst/>
            </a:prstGeom>
            <a:ln w="19050">
              <a:solidFill>
                <a:srgbClr val="236364"/>
              </a:solidFill>
            </a:ln>
          </p:spPr>
        </p:pic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1B107C1E-761C-1E46-A482-77928A252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1907" t="40520" r="4474" b="33806"/>
            <a:stretch/>
          </p:blipFill>
          <p:spPr>
            <a:xfrm>
              <a:off x="2710064" y="3793425"/>
              <a:ext cx="2090536" cy="1257351"/>
            </a:xfrm>
            <a:prstGeom prst="roundRect">
              <a:avLst/>
            </a:prstGeom>
            <a:ln w="19050">
              <a:solidFill>
                <a:srgbClr val="236364"/>
              </a:solidFill>
            </a:ln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B081279F-FE3F-5A40-9E9E-39B646878C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1897" t="69362" r="4484" b="4964"/>
            <a:stretch/>
          </p:blipFill>
          <p:spPr>
            <a:xfrm>
              <a:off x="2710064" y="5126517"/>
              <a:ext cx="2090536" cy="1257351"/>
            </a:xfrm>
            <a:prstGeom prst="roundRect">
              <a:avLst/>
            </a:prstGeom>
            <a:ln w="19050">
              <a:solidFill>
                <a:srgbClr val="236364"/>
              </a:solidFill>
            </a:ln>
          </p:spPr>
        </p:pic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8D86221C-4217-B442-A080-EEE7BA205B24}"/>
                </a:ext>
              </a:extLst>
            </p:cNvPr>
            <p:cNvSpPr txBox="1"/>
            <p:nvPr/>
          </p:nvSpPr>
          <p:spPr>
            <a:xfrm>
              <a:off x="1081565" y="3477031"/>
              <a:ext cx="984675" cy="26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it-IT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 26</a:t>
              </a:r>
            </a:p>
          </p:txBody>
        </p:sp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ED09ECF8-6E87-A649-9030-4764055DBFC5}"/>
                </a:ext>
              </a:extLst>
            </p:cNvPr>
            <p:cNvSpPr txBox="1"/>
            <p:nvPr/>
          </p:nvSpPr>
          <p:spPr>
            <a:xfrm>
              <a:off x="3308441" y="3477031"/>
              <a:ext cx="984675" cy="26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it-IT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 45</a:t>
              </a:r>
            </a:p>
          </p:txBody>
        </p:sp>
      </p:grpSp>
      <p:pic>
        <p:nvPicPr>
          <p:cNvPr id="22" name="Immagine 21">
            <a:extLst>
              <a:ext uri="{FF2B5EF4-FFF2-40B4-BE49-F238E27FC236}">
                <a16:creationId xmlns:a16="http://schemas.microsoft.com/office/drawing/2014/main" id="{46BAA967-D82F-304C-8E6E-6F012681A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394" y="1916675"/>
            <a:ext cx="2657106" cy="1345958"/>
          </a:xfrm>
          <a:prstGeom prst="rect">
            <a:avLst/>
          </a:prstGeom>
        </p:spPr>
      </p:pic>
      <p:pic>
        <p:nvPicPr>
          <p:cNvPr id="24" name="Immagine 23" descr="Immagine che contiene calibro&#10;&#10;Descrizione generata automaticamente">
            <a:extLst>
              <a:ext uri="{FF2B5EF4-FFF2-40B4-BE49-F238E27FC236}">
                <a16:creationId xmlns:a16="http://schemas.microsoft.com/office/drawing/2014/main" id="{D34CC368-91DE-E045-A996-146C67988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3394" y="3415379"/>
            <a:ext cx="2657106" cy="1345958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D984E0D3-43D7-3444-BA86-B720548B02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6251" y="4882692"/>
            <a:ext cx="2657106" cy="1345958"/>
          </a:xfrm>
          <a:prstGeom prst="rect">
            <a:avLst/>
          </a:prstGeom>
        </p:spPr>
      </p:pic>
      <p:pic>
        <p:nvPicPr>
          <p:cNvPr id="28" name="Immagine 27" descr="Immagine che contiene partita&#10;&#10;Descrizione generata automaticamente">
            <a:extLst>
              <a:ext uri="{FF2B5EF4-FFF2-40B4-BE49-F238E27FC236}">
                <a16:creationId xmlns:a16="http://schemas.microsoft.com/office/drawing/2014/main" id="{7C3E4076-6022-C941-AA04-DDAB4BF8E7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7246" y="1945318"/>
            <a:ext cx="2657106" cy="1345958"/>
          </a:xfrm>
          <a:prstGeom prst="rect">
            <a:avLst/>
          </a:prstGeom>
        </p:spPr>
      </p:pic>
      <p:pic>
        <p:nvPicPr>
          <p:cNvPr id="30" name="Immagine 29" descr="Immagine che contiene giocatore&#10;&#10;Descrizione generata automaticamente">
            <a:extLst>
              <a:ext uri="{FF2B5EF4-FFF2-40B4-BE49-F238E27FC236}">
                <a16:creationId xmlns:a16="http://schemas.microsoft.com/office/drawing/2014/main" id="{9EA1D8C3-FAB4-A641-8156-4A4BE45046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8190" y="3422295"/>
            <a:ext cx="2657106" cy="1345958"/>
          </a:xfrm>
          <a:prstGeom prst="rect">
            <a:avLst/>
          </a:prstGeom>
        </p:spPr>
      </p:pic>
      <p:pic>
        <p:nvPicPr>
          <p:cNvPr id="32" name="Immagine 31" descr="Immagine che contiene giocatore&#10;&#10;Descrizione generata automaticamente">
            <a:extLst>
              <a:ext uri="{FF2B5EF4-FFF2-40B4-BE49-F238E27FC236}">
                <a16:creationId xmlns:a16="http://schemas.microsoft.com/office/drawing/2014/main" id="{FDF71BF6-03DB-3647-850E-47A86B39E6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88596" y="4910844"/>
            <a:ext cx="2657106" cy="1345958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30BC1B5-1EBF-4A4E-BAE9-AB4C8E9701F4}"/>
              </a:ext>
            </a:extLst>
          </p:cNvPr>
          <p:cNvSpPr txBox="1"/>
          <p:nvPr/>
        </p:nvSpPr>
        <p:spPr>
          <a:xfrm>
            <a:off x="6810662" y="3124473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86CC9B9-6C7F-0D43-B775-01533D1E3B67}"/>
              </a:ext>
            </a:extLst>
          </p:cNvPr>
          <p:cNvSpPr txBox="1"/>
          <p:nvPr/>
        </p:nvSpPr>
        <p:spPr>
          <a:xfrm>
            <a:off x="6810662" y="4626811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BEB27EE2-36E9-C148-BF06-474FBFB85C59}"/>
              </a:ext>
            </a:extLst>
          </p:cNvPr>
          <p:cNvSpPr txBox="1"/>
          <p:nvPr/>
        </p:nvSpPr>
        <p:spPr>
          <a:xfrm>
            <a:off x="6810662" y="6098867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8C35AA47-F446-4E43-A55A-734F1B366064}"/>
              </a:ext>
            </a:extLst>
          </p:cNvPr>
          <p:cNvSpPr txBox="1"/>
          <p:nvPr/>
        </p:nvSpPr>
        <p:spPr>
          <a:xfrm>
            <a:off x="9665387" y="3124473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BB266966-67DD-684D-9004-BA26147E0848}"/>
              </a:ext>
            </a:extLst>
          </p:cNvPr>
          <p:cNvSpPr txBox="1"/>
          <p:nvPr/>
        </p:nvSpPr>
        <p:spPr>
          <a:xfrm>
            <a:off x="9665387" y="4626811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EDA6CA7-65E4-7B45-8999-5B4ADDA1F1F5}"/>
              </a:ext>
            </a:extLst>
          </p:cNvPr>
          <p:cNvSpPr txBox="1"/>
          <p:nvPr/>
        </p:nvSpPr>
        <p:spPr>
          <a:xfrm>
            <a:off x="9665387" y="6098867"/>
            <a:ext cx="1053440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post CAR-T19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405AE32-7C01-6144-AB89-1DE36E4456CA}"/>
              </a:ext>
            </a:extLst>
          </p:cNvPr>
          <p:cNvSpPr txBox="1"/>
          <p:nvPr/>
        </p:nvSpPr>
        <p:spPr>
          <a:xfrm rot="16200000">
            <a:off x="5360964" y="2428644"/>
            <a:ext cx="1234117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%CD3+ CAR-T19+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5331A0F-47AC-CA43-88FC-8005906143B1}"/>
              </a:ext>
            </a:extLst>
          </p:cNvPr>
          <p:cNvSpPr txBox="1"/>
          <p:nvPr/>
        </p:nvSpPr>
        <p:spPr>
          <a:xfrm rot="16200000">
            <a:off x="5465069" y="3923335"/>
            <a:ext cx="102590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%CD3+ CD4+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7BB7E965-CF43-6C40-B663-5A7D72C03F4A}"/>
              </a:ext>
            </a:extLst>
          </p:cNvPr>
          <p:cNvSpPr txBox="1"/>
          <p:nvPr/>
        </p:nvSpPr>
        <p:spPr>
          <a:xfrm rot="16200000">
            <a:off x="5465070" y="5385401"/>
            <a:ext cx="102590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%CD3+ CD8+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ECE2F985-4676-A24F-983C-E484661BC303}"/>
              </a:ext>
            </a:extLst>
          </p:cNvPr>
          <p:cNvSpPr txBox="1"/>
          <p:nvPr/>
        </p:nvSpPr>
        <p:spPr>
          <a:xfrm rot="16200000">
            <a:off x="8364940" y="2378689"/>
            <a:ext cx="917502" cy="33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IL-6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fold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from baseline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E01C1B1D-6A81-3C45-A187-5B8C5101B100}"/>
              </a:ext>
            </a:extLst>
          </p:cNvPr>
          <p:cNvSpPr txBox="1"/>
          <p:nvPr/>
        </p:nvSpPr>
        <p:spPr>
          <a:xfrm rot="16200000">
            <a:off x="8387309" y="3865518"/>
            <a:ext cx="872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%CD3+ CD4+ </a:t>
            </a:r>
          </a:p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CAR-T19+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9522DDC1-5846-DA42-A914-BC2E38291E42}"/>
              </a:ext>
            </a:extLst>
          </p:cNvPr>
          <p:cNvSpPr txBox="1"/>
          <p:nvPr/>
        </p:nvSpPr>
        <p:spPr>
          <a:xfrm rot="16200000">
            <a:off x="8373543" y="5350286"/>
            <a:ext cx="900294" cy="33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%CD3+ CD8+</a:t>
            </a:r>
          </a:p>
          <a:p>
            <a:pPr algn="ctr"/>
            <a:r>
              <a:rPr lang="it-IT" sz="700" dirty="0">
                <a:latin typeface="Arial" panose="020B0604020202020204" pitchFamily="34" charset="0"/>
                <a:cs typeface="Arial" panose="020B0604020202020204" pitchFamily="34" charset="0"/>
              </a:rPr>
              <a:t> CAR-T19+ </a:t>
            </a:r>
            <a:r>
              <a:rPr lang="it-IT" sz="7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1FADDE42-19C8-CA4B-BCAB-D16DE356463F}"/>
              </a:ext>
            </a:extLst>
          </p:cNvPr>
          <p:cNvSpPr txBox="1"/>
          <p:nvPr/>
        </p:nvSpPr>
        <p:spPr>
          <a:xfrm>
            <a:off x="10644539" y="3613039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PD1+Eomes+</a:t>
            </a:r>
          </a:p>
        </p:txBody>
      </p:sp>
      <p:cxnSp>
        <p:nvCxnSpPr>
          <p:cNvPr id="47" name="Connettore 1 46">
            <a:extLst>
              <a:ext uri="{FF2B5EF4-FFF2-40B4-BE49-F238E27FC236}">
                <a16:creationId xmlns:a16="http://schemas.microsoft.com/office/drawing/2014/main" id="{390E20CD-209C-2849-B677-F1662FC0DD74}"/>
              </a:ext>
            </a:extLst>
          </p:cNvPr>
          <p:cNvCxnSpPr/>
          <p:nvPr/>
        </p:nvCxnSpPr>
        <p:spPr>
          <a:xfrm>
            <a:off x="10564610" y="3703663"/>
            <a:ext cx="109304" cy="0"/>
          </a:xfrm>
          <a:prstGeom prst="line">
            <a:avLst/>
          </a:prstGeom>
          <a:ln w="381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BE8470E3-6495-994D-9A1B-E4E02B4B2548}"/>
              </a:ext>
            </a:extLst>
          </p:cNvPr>
          <p:cNvCxnSpPr/>
          <p:nvPr/>
        </p:nvCxnSpPr>
        <p:spPr>
          <a:xfrm>
            <a:off x="10564610" y="3831594"/>
            <a:ext cx="109304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CE49BB67-D15E-2047-80D2-4B50C860F7F3}"/>
              </a:ext>
            </a:extLst>
          </p:cNvPr>
          <p:cNvSpPr txBox="1"/>
          <p:nvPr/>
        </p:nvSpPr>
        <p:spPr>
          <a:xfrm>
            <a:off x="10644539" y="4983616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PD1+Eomes+</a:t>
            </a:r>
          </a:p>
        </p:txBody>
      </p:sp>
      <p:cxnSp>
        <p:nvCxnSpPr>
          <p:cNvPr id="50" name="Connettore 1 49">
            <a:extLst>
              <a:ext uri="{FF2B5EF4-FFF2-40B4-BE49-F238E27FC236}">
                <a16:creationId xmlns:a16="http://schemas.microsoft.com/office/drawing/2014/main" id="{2063067F-BAF2-A444-86F2-51C2C2772E3B}"/>
              </a:ext>
            </a:extLst>
          </p:cNvPr>
          <p:cNvCxnSpPr/>
          <p:nvPr/>
        </p:nvCxnSpPr>
        <p:spPr>
          <a:xfrm>
            <a:off x="10564610" y="5074240"/>
            <a:ext cx="109304" cy="0"/>
          </a:xfrm>
          <a:prstGeom prst="line">
            <a:avLst/>
          </a:prstGeom>
          <a:ln w="381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C193D89D-277E-BB46-ABCD-FA99355E0115}"/>
              </a:ext>
            </a:extLst>
          </p:cNvPr>
          <p:cNvCxnSpPr/>
          <p:nvPr/>
        </p:nvCxnSpPr>
        <p:spPr>
          <a:xfrm>
            <a:off x="10564610" y="5202171"/>
            <a:ext cx="109304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581CA478-EC9D-454D-9054-AF2C5BA1FD03}"/>
              </a:ext>
            </a:extLst>
          </p:cNvPr>
          <p:cNvSpPr txBox="1"/>
          <p:nvPr/>
        </p:nvSpPr>
        <p:spPr>
          <a:xfrm>
            <a:off x="7806971" y="3601465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PD1+Eomes+</a:t>
            </a:r>
          </a:p>
        </p:txBody>
      </p:sp>
      <p:cxnSp>
        <p:nvCxnSpPr>
          <p:cNvPr id="53" name="Connettore 1 52">
            <a:extLst>
              <a:ext uri="{FF2B5EF4-FFF2-40B4-BE49-F238E27FC236}">
                <a16:creationId xmlns:a16="http://schemas.microsoft.com/office/drawing/2014/main" id="{C9C89107-643C-D14A-AA27-81DA63849DF7}"/>
              </a:ext>
            </a:extLst>
          </p:cNvPr>
          <p:cNvCxnSpPr/>
          <p:nvPr/>
        </p:nvCxnSpPr>
        <p:spPr>
          <a:xfrm>
            <a:off x="7727042" y="3703663"/>
            <a:ext cx="109304" cy="0"/>
          </a:xfrm>
          <a:prstGeom prst="line">
            <a:avLst/>
          </a:prstGeom>
          <a:ln w="381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ACDFCE14-BB4D-5D41-AB5A-1AE7D490D798}"/>
              </a:ext>
            </a:extLst>
          </p:cNvPr>
          <p:cNvCxnSpPr/>
          <p:nvPr/>
        </p:nvCxnSpPr>
        <p:spPr>
          <a:xfrm>
            <a:off x="7727042" y="3831594"/>
            <a:ext cx="109304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A29E107C-5160-164A-B63A-4D0C5B8E3B04}"/>
              </a:ext>
            </a:extLst>
          </p:cNvPr>
          <p:cNvSpPr txBox="1"/>
          <p:nvPr/>
        </p:nvSpPr>
        <p:spPr>
          <a:xfrm>
            <a:off x="7806971" y="4983616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PD1+Eomes+</a:t>
            </a:r>
          </a:p>
        </p:txBody>
      </p:sp>
      <p:cxnSp>
        <p:nvCxnSpPr>
          <p:cNvPr id="56" name="Connettore 1 55">
            <a:extLst>
              <a:ext uri="{FF2B5EF4-FFF2-40B4-BE49-F238E27FC236}">
                <a16:creationId xmlns:a16="http://schemas.microsoft.com/office/drawing/2014/main" id="{64064335-CAB3-1648-935E-A9D86017AFAF}"/>
              </a:ext>
            </a:extLst>
          </p:cNvPr>
          <p:cNvCxnSpPr/>
          <p:nvPr/>
        </p:nvCxnSpPr>
        <p:spPr>
          <a:xfrm>
            <a:off x="7727042" y="5074240"/>
            <a:ext cx="109304" cy="0"/>
          </a:xfrm>
          <a:prstGeom prst="line">
            <a:avLst/>
          </a:prstGeom>
          <a:ln w="381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>
            <a:extLst>
              <a:ext uri="{FF2B5EF4-FFF2-40B4-BE49-F238E27FC236}">
                <a16:creationId xmlns:a16="http://schemas.microsoft.com/office/drawing/2014/main" id="{5475429C-19CA-FE40-9679-965D4ADFD3DB}"/>
              </a:ext>
            </a:extLst>
          </p:cNvPr>
          <p:cNvCxnSpPr/>
          <p:nvPr/>
        </p:nvCxnSpPr>
        <p:spPr>
          <a:xfrm>
            <a:off x="7727042" y="5202171"/>
            <a:ext cx="109304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F2DE8AAE-86EB-7A40-8B02-CD7F82A82BD9}"/>
              </a:ext>
            </a:extLst>
          </p:cNvPr>
          <p:cNvSpPr txBox="1"/>
          <p:nvPr/>
        </p:nvSpPr>
        <p:spPr>
          <a:xfrm>
            <a:off x="9820769" y="4041519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Connettore 2 59">
            <a:extLst>
              <a:ext uri="{FF2B5EF4-FFF2-40B4-BE49-F238E27FC236}">
                <a16:creationId xmlns:a16="http://schemas.microsoft.com/office/drawing/2014/main" id="{7EDED61E-1160-534A-8919-F5CE70255CB6}"/>
              </a:ext>
            </a:extLst>
          </p:cNvPr>
          <p:cNvCxnSpPr>
            <a:cxnSpLocks/>
          </p:cNvCxnSpPr>
          <p:nvPr/>
        </p:nvCxnSpPr>
        <p:spPr>
          <a:xfrm flipV="1">
            <a:off x="10226902" y="3787426"/>
            <a:ext cx="7109" cy="24164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21F83D73-1A0E-5847-A0DC-A8DBB4AD23DE}"/>
              </a:ext>
            </a:extLst>
          </p:cNvPr>
          <p:cNvSpPr txBox="1"/>
          <p:nvPr/>
        </p:nvSpPr>
        <p:spPr>
          <a:xfrm>
            <a:off x="6622926" y="3988561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E906B8B2-F982-0045-9BAA-2EE84A8958AD}"/>
              </a:ext>
            </a:extLst>
          </p:cNvPr>
          <p:cNvCxnSpPr>
            <a:cxnSpLocks/>
          </p:cNvCxnSpPr>
          <p:nvPr/>
        </p:nvCxnSpPr>
        <p:spPr>
          <a:xfrm flipV="1">
            <a:off x="7313284" y="3774977"/>
            <a:ext cx="7109" cy="24164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>
            <a:extLst>
              <a:ext uri="{FF2B5EF4-FFF2-40B4-BE49-F238E27FC236}">
                <a16:creationId xmlns:a16="http://schemas.microsoft.com/office/drawing/2014/main" id="{C72885E2-F35B-9B42-9D21-2B1506BB275D}"/>
              </a:ext>
            </a:extLst>
          </p:cNvPr>
          <p:cNvCxnSpPr>
            <a:cxnSpLocks/>
          </p:cNvCxnSpPr>
          <p:nvPr/>
        </p:nvCxnSpPr>
        <p:spPr>
          <a:xfrm>
            <a:off x="7313284" y="4215250"/>
            <a:ext cx="0" cy="14341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asellaDiTesto 65">
            <a:extLst>
              <a:ext uri="{FF2B5EF4-FFF2-40B4-BE49-F238E27FC236}">
                <a16:creationId xmlns:a16="http://schemas.microsoft.com/office/drawing/2014/main" id="{CC693E3F-DDDA-B54E-B3C0-8CA58E2EF0B3}"/>
              </a:ext>
            </a:extLst>
          </p:cNvPr>
          <p:cNvSpPr txBox="1"/>
          <p:nvPr/>
        </p:nvSpPr>
        <p:spPr>
          <a:xfrm>
            <a:off x="6622926" y="4969282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FCED0009-32A9-2B4F-BAB7-6BC4CF6CA081}"/>
              </a:ext>
            </a:extLst>
          </p:cNvPr>
          <p:cNvCxnSpPr>
            <a:cxnSpLocks/>
          </p:cNvCxnSpPr>
          <p:nvPr/>
        </p:nvCxnSpPr>
        <p:spPr>
          <a:xfrm>
            <a:off x="7313284" y="5155462"/>
            <a:ext cx="0" cy="33731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CasellaDiTesto 68">
            <a:extLst>
              <a:ext uri="{FF2B5EF4-FFF2-40B4-BE49-F238E27FC236}">
                <a16:creationId xmlns:a16="http://schemas.microsoft.com/office/drawing/2014/main" id="{4855FAC2-67E2-EA4C-AB60-F58174B857D9}"/>
              </a:ext>
            </a:extLst>
          </p:cNvPr>
          <p:cNvSpPr txBox="1"/>
          <p:nvPr/>
        </p:nvSpPr>
        <p:spPr>
          <a:xfrm>
            <a:off x="6950618" y="2417908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Connettore 2 69">
            <a:extLst>
              <a:ext uri="{FF2B5EF4-FFF2-40B4-BE49-F238E27FC236}">
                <a16:creationId xmlns:a16="http://schemas.microsoft.com/office/drawing/2014/main" id="{FE9BF7A6-99F5-6A45-A6F0-CBBB9397E7C3}"/>
              </a:ext>
            </a:extLst>
          </p:cNvPr>
          <p:cNvCxnSpPr>
            <a:cxnSpLocks/>
          </p:cNvCxnSpPr>
          <p:nvPr/>
        </p:nvCxnSpPr>
        <p:spPr>
          <a:xfrm flipV="1">
            <a:off x="7496953" y="2251997"/>
            <a:ext cx="0" cy="17836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asellaDiTesto 71">
            <a:extLst>
              <a:ext uri="{FF2B5EF4-FFF2-40B4-BE49-F238E27FC236}">
                <a16:creationId xmlns:a16="http://schemas.microsoft.com/office/drawing/2014/main" id="{08D7168E-4303-A042-AD72-561CCB8ADFC7}"/>
              </a:ext>
            </a:extLst>
          </p:cNvPr>
          <p:cNvSpPr txBox="1"/>
          <p:nvPr/>
        </p:nvSpPr>
        <p:spPr>
          <a:xfrm>
            <a:off x="6259801" y="2467734"/>
            <a:ext cx="597444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cxnSp>
        <p:nvCxnSpPr>
          <p:cNvPr id="73" name="Connettore 2 72">
            <a:extLst>
              <a:ext uri="{FF2B5EF4-FFF2-40B4-BE49-F238E27FC236}">
                <a16:creationId xmlns:a16="http://schemas.microsoft.com/office/drawing/2014/main" id="{2AF8767E-410D-2343-BB47-0301A7F5C873}"/>
              </a:ext>
            </a:extLst>
          </p:cNvPr>
          <p:cNvCxnSpPr>
            <a:cxnSpLocks/>
          </p:cNvCxnSpPr>
          <p:nvPr/>
        </p:nvCxnSpPr>
        <p:spPr>
          <a:xfrm>
            <a:off x="6576833" y="2615934"/>
            <a:ext cx="0" cy="33731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867E5E9F-C874-1943-97E2-D7126111723A}"/>
              </a:ext>
            </a:extLst>
          </p:cNvPr>
          <p:cNvSpPr txBox="1"/>
          <p:nvPr/>
        </p:nvSpPr>
        <p:spPr>
          <a:xfrm>
            <a:off x="6025535" y="4080476"/>
            <a:ext cx="597444" cy="115634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2876F7D2-23CD-7F41-9CCB-370A6C41BC44}"/>
              </a:ext>
            </a:extLst>
          </p:cNvPr>
          <p:cNvSpPr txBox="1"/>
          <p:nvPr/>
        </p:nvSpPr>
        <p:spPr>
          <a:xfrm>
            <a:off x="6025535" y="5075863"/>
            <a:ext cx="597444" cy="115634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810BD63F-BCA3-854C-BB0E-D70B5BE59ED8}"/>
              </a:ext>
            </a:extLst>
          </p:cNvPr>
          <p:cNvSpPr txBox="1"/>
          <p:nvPr/>
        </p:nvSpPr>
        <p:spPr>
          <a:xfrm>
            <a:off x="8780508" y="5075863"/>
            <a:ext cx="597444" cy="107722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sp>
        <p:nvSpPr>
          <p:cNvPr id="77" name="CasellaDiTesto 76">
            <a:extLst>
              <a:ext uri="{FF2B5EF4-FFF2-40B4-BE49-F238E27FC236}">
                <a16:creationId xmlns:a16="http://schemas.microsoft.com/office/drawing/2014/main" id="{2D03213C-A62B-8945-A72A-147CBD07ACAC}"/>
              </a:ext>
            </a:extLst>
          </p:cNvPr>
          <p:cNvSpPr txBox="1"/>
          <p:nvPr/>
        </p:nvSpPr>
        <p:spPr>
          <a:xfrm>
            <a:off x="8885460" y="4073758"/>
            <a:ext cx="561936" cy="107722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BE95613F-B7EA-5647-B0F8-EBA26B9A666E}"/>
              </a:ext>
            </a:extLst>
          </p:cNvPr>
          <p:cNvSpPr txBox="1"/>
          <p:nvPr/>
        </p:nvSpPr>
        <p:spPr>
          <a:xfrm>
            <a:off x="9081432" y="2249074"/>
            <a:ext cx="597444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>
                <a:latin typeface="Arial" panose="020B0604020202020204" pitchFamily="34" charset="0"/>
                <a:cs typeface="Arial" panose="020B0604020202020204" pitchFamily="34" charset="0"/>
              </a:rPr>
              <a:t>CAR-T19</a:t>
            </a:r>
          </a:p>
        </p:txBody>
      </p:sp>
      <p:cxnSp>
        <p:nvCxnSpPr>
          <p:cNvPr id="79" name="Connettore 2 78">
            <a:extLst>
              <a:ext uri="{FF2B5EF4-FFF2-40B4-BE49-F238E27FC236}">
                <a16:creationId xmlns:a16="http://schemas.microsoft.com/office/drawing/2014/main" id="{D60FF773-A713-1841-8031-1D18BB6DAFA3}"/>
              </a:ext>
            </a:extLst>
          </p:cNvPr>
          <p:cNvCxnSpPr>
            <a:cxnSpLocks/>
          </p:cNvCxnSpPr>
          <p:nvPr/>
        </p:nvCxnSpPr>
        <p:spPr>
          <a:xfrm>
            <a:off x="9421701" y="2447278"/>
            <a:ext cx="0" cy="33731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asellaDiTesto 79">
            <a:extLst>
              <a:ext uri="{FF2B5EF4-FFF2-40B4-BE49-F238E27FC236}">
                <a16:creationId xmlns:a16="http://schemas.microsoft.com/office/drawing/2014/main" id="{0B8F1A42-F196-574E-851D-110B0498BA56}"/>
              </a:ext>
            </a:extLst>
          </p:cNvPr>
          <p:cNvSpPr txBox="1"/>
          <p:nvPr/>
        </p:nvSpPr>
        <p:spPr>
          <a:xfrm>
            <a:off x="9661653" y="2353113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Connettore 2 80">
            <a:extLst>
              <a:ext uri="{FF2B5EF4-FFF2-40B4-BE49-F238E27FC236}">
                <a16:creationId xmlns:a16="http://schemas.microsoft.com/office/drawing/2014/main" id="{0AD063BC-43DF-BB45-B98A-876EE867F0C1}"/>
              </a:ext>
            </a:extLst>
          </p:cNvPr>
          <p:cNvCxnSpPr>
            <a:cxnSpLocks/>
          </p:cNvCxnSpPr>
          <p:nvPr/>
        </p:nvCxnSpPr>
        <p:spPr>
          <a:xfrm flipV="1">
            <a:off x="10348287" y="2154097"/>
            <a:ext cx="7109" cy="24164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B0E6EBD2-F3E0-2443-8672-2A8B557392B0}"/>
              </a:ext>
            </a:extLst>
          </p:cNvPr>
          <p:cNvSpPr txBox="1"/>
          <p:nvPr/>
        </p:nvSpPr>
        <p:spPr>
          <a:xfrm>
            <a:off x="9820769" y="5555551"/>
            <a:ext cx="865878" cy="214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Pembrolizumab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Connettore 2 82">
            <a:extLst>
              <a:ext uri="{FF2B5EF4-FFF2-40B4-BE49-F238E27FC236}">
                <a16:creationId xmlns:a16="http://schemas.microsoft.com/office/drawing/2014/main" id="{E5FCA392-FBF6-9740-913A-5D2F59AFB681}"/>
              </a:ext>
            </a:extLst>
          </p:cNvPr>
          <p:cNvCxnSpPr>
            <a:cxnSpLocks/>
          </p:cNvCxnSpPr>
          <p:nvPr/>
        </p:nvCxnSpPr>
        <p:spPr>
          <a:xfrm flipV="1">
            <a:off x="10226902" y="5301458"/>
            <a:ext cx="7109" cy="24164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Tabella 83">
            <a:extLst>
              <a:ext uri="{FF2B5EF4-FFF2-40B4-BE49-F238E27FC236}">
                <a16:creationId xmlns:a16="http://schemas.microsoft.com/office/drawing/2014/main" id="{DEDD41CC-8185-8F44-A261-2A08DB422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273364"/>
              </p:ext>
            </p:extLst>
          </p:nvPr>
        </p:nvGraphicFramePr>
        <p:xfrm>
          <a:off x="2642690" y="2062959"/>
          <a:ext cx="2077028" cy="134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257">
                  <a:extLst>
                    <a:ext uri="{9D8B030D-6E8A-4147-A177-3AD203B41FA5}">
                      <a16:colId xmlns:a16="http://schemas.microsoft.com/office/drawing/2014/main" val="271731747"/>
                    </a:ext>
                  </a:extLst>
                </a:gridCol>
                <a:gridCol w="519257">
                  <a:extLst>
                    <a:ext uri="{9D8B030D-6E8A-4147-A177-3AD203B41FA5}">
                      <a16:colId xmlns:a16="http://schemas.microsoft.com/office/drawing/2014/main" val="4176756961"/>
                    </a:ext>
                  </a:extLst>
                </a:gridCol>
                <a:gridCol w="519257">
                  <a:extLst>
                    <a:ext uri="{9D8B030D-6E8A-4147-A177-3AD203B41FA5}">
                      <a16:colId xmlns:a16="http://schemas.microsoft.com/office/drawing/2014/main" val="2390496567"/>
                    </a:ext>
                  </a:extLst>
                </a:gridCol>
                <a:gridCol w="519257">
                  <a:extLst>
                    <a:ext uri="{9D8B030D-6E8A-4147-A177-3AD203B41FA5}">
                      <a16:colId xmlns:a16="http://schemas.microsoft.com/office/drawing/2014/main" val="3006554385"/>
                    </a:ext>
                  </a:extLst>
                </a:gridCol>
              </a:tblGrid>
              <a:tr h="134596">
                <a:tc>
                  <a:txBody>
                    <a:bodyPr/>
                    <a:lstStyle/>
                    <a:p>
                      <a:pPr algn="ctr"/>
                      <a:endParaRPr lang="it-IT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26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45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063075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algn="ctr"/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1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13.11%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724255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2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2.35%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6.45%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141503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algn="ctr"/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3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3.57%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54947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4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812254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algn="ctr"/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5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960583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6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1.46%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1917683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algn="ctr"/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7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0.57%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0.91%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1.31%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880225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8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0.32%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1.23%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825248"/>
                  </a:ext>
                </a:extLst>
              </a:tr>
              <a:tr h="134596">
                <a:tc>
                  <a:txBody>
                    <a:bodyPr/>
                    <a:lstStyle/>
                    <a:p>
                      <a:pPr algn="ctr"/>
                      <a:r>
                        <a:rPr lang="it-IT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Clone 9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1.08%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0.81%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0.99%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5286771"/>
                  </a:ext>
                </a:extLst>
              </a:tr>
            </a:tbl>
          </a:graphicData>
        </a:graphic>
      </p:graphicFrame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99F40071-61D6-FD46-81E5-F9DEDC6F7432}"/>
              </a:ext>
            </a:extLst>
          </p:cNvPr>
          <p:cNvSpPr txBox="1"/>
          <p:nvPr/>
        </p:nvSpPr>
        <p:spPr>
          <a:xfrm>
            <a:off x="6205109" y="2988052"/>
            <a:ext cx="31451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Connettore 2 67">
            <a:extLst>
              <a:ext uri="{FF2B5EF4-FFF2-40B4-BE49-F238E27FC236}">
                <a16:creationId xmlns:a16="http://schemas.microsoft.com/office/drawing/2014/main" id="{67638187-CE64-E347-8798-8DCB1C672F46}"/>
              </a:ext>
            </a:extLst>
          </p:cNvPr>
          <p:cNvCxnSpPr>
            <a:cxnSpLocks/>
          </p:cNvCxnSpPr>
          <p:nvPr/>
        </p:nvCxnSpPr>
        <p:spPr>
          <a:xfrm flipV="1">
            <a:off x="6441520" y="3027861"/>
            <a:ext cx="87882" cy="9661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asellaDiTesto 70">
            <a:extLst>
              <a:ext uri="{FF2B5EF4-FFF2-40B4-BE49-F238E27FC236}">
                <a16:creationId xmlns:a16="http://schemas.microsoft.com/office/drawing/2014/main" id="{87D83961-5695-EE4D-91EF-8E8DF9B46E07}"/>
              </a:ext>
            </a:extLst>
          </p:cNvPr>
          <p:cNvSpPr txBox="1"/>
          <p:nvPr/>
        </p:nvSpPr>
        <p:spPr>
          <a:xfrm>
            <a:off x="9021254" y="3019270"/>
            <a:ext cx="31451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i="1" dirty="0" err="1"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endParaRPr lang="it-IT" sz="7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Connettore 2 84">
            <a:extLst>
              <a:ext uri="{FF2B5EF4-FFF2-40B4-BE49-F238E27FC236}">
                <a16:creationId xmlns:a16="http://schemas.microsoft.com/office/drawing/2014/main" id="{E0DA471B-9F17-664F-9C9A-449B53EA4CF2}"/>
              </a:ext>
            </a:extLst>
          </p:cNvPr>
          <p:cNvCxnSpPr>
            <a:cxnSpLocks/>
          </p:cNvCxnSpPr>
          <p:nvPr/>
        </p:nvCxnSpPr>
        <p:spPr>
          <a:xfrm flipV="1">
            <a:off x="9257665" y="3059079"/>
            <a:ext cx="87882" cy="9661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502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84842" y="2114212"/>
            <a:ext cx="1102231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46 years old with DLBCL PDL1+ refractory to 3 lines of therapy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Treated in Zuma-1 trial with rapid progression after CAR-T cell infusion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On day 11 he received nivolumab 3 mg/kg with grade 3 CRS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Rapid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regression after 1 cycle of nivolumab associated with rapid re-expansion </a:t>
            </a: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of CAR-T cells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>
              <a:defRPr/>
            </a:pPr>
            <a:r>
              <a:rPr lang="en-GB" sz="2000" b="1" dirty="0">
                <a:solidFill>
                  <a:schemeClr val="bg1"/>
                </a:solidFill>
              </a:rPr>
              <a:t>Relapse after CAR-T infusion: Nivolumab</a:t>
            </a: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146ECC11-8F9F-D54B-B5F1-DFD208235420}"/>
              </a:ext>
            </a:extLst>
          </p:cNvPr>
          <p:cNvCxnSpPr>
            <a:cxnSpLocks/>
          </p:cNvCxnSpPr>
          <p:nvPr/>
        </p:nvCxnSpPr>
        <p:spPr>
          <a:xfrm>
            <a:off x="589812" y="1963457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7747568D-EEA6-A247-9DC4-87EAA929C24E}"/>
              </a:ext>
            </a:extLst>
          </p:cNvPr>
          <p:cNvCxnSpPr>
            <a:cxnSpLocks/>
          </p:cNvCxnSpPr>
          <p:nvPr/>
        </p:nvCxnSpPr>
        <p:spPr>
          <a:xfrm>
            <a:off x="589812" y="2620682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B1B4AC9E-6A58-2241-9CFD-3454308B1326}"/>
              </a:ext>
            </a:extLst>
          </p:cNvPr>
          <p:cNvCxnSpPr>
            <a:cxnSpLocks/>
          </p:cNvCxnSpPr>
          <p:nvPr/>
        </p:nvCxnSpPr>
        <p:spPr>
          <a:xfrm>
            <a:off x="589812" y="3277907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385680C4-F3D5-414E-BDCA-44315C3E372E}"/>
              </a:ext>
            </a:extLst>
          </p:cNvPr>
          <p:cNvCxnSpPr>
            <a:cxnSpLocks/>
          </p:cNvCxnSpPr>
          <p:nvPr/>
        </p:nvCxnSpPr>
        <p:spPr>
          <a:xfrm>
            <a:off x="589812" y="3949420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0C4D3E-008C-4C44-AA00-4A43029FC8E4}"/>
              </a:ext>
            </a:extLst>
          </p:cNvPr>
          <p:cNvCxnSpPr>
            <a:cxnSpLocks/>
          </p:cNvCxnSpPr>
          <p:nvPr/>
        </p:nvCxnSpPr>
        <p:spPr>
          <a:xfrm>
            <a:off x="589812" y="4806670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BB3593-4FCA-F344-B3DE-14D3DDA104F6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Hill BT, et al. Blood 2017; 130 (Suppl_1): 2825</a:t>
            </a:r>
          </a:p>
        </p:txBody>
      </p:sp>
    </p:spTree>
    <p:extLst>
      <p:ext uri="{BB962C8B-B14F-4D97-AF65-F5344CB8AC3E}">
        <p14:creationId xmlns:p14="http://schemas.microsoft.com/office/powerpoint/2010/main" val="183907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48640" y="1953785"/>
            <a:ext cx="11071274" cy="351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38D08"/>
              </a:buClr>
              <a:buFont typeface="+mj-lt"/>
              <a:buAutoNum type="arabicPeriod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buClr>
                <a:srgbClr val="F38D08"/>
              </a:buClr>
              <a:buFont typeface="+mj-lt"/>
              <a:buAutoNum type="arabicPeriod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Relapsed/refractory patients after CAR-T cells: Possible treatments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Bispecific antibodies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Checkpoint inhibitors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Radiotherapy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Bispecific CAR-T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New biological treatments for R/R DLBCL possibly with low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hematological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toxicity</a:t>
            </a:r>
          </a:p>
          <a:p>
            <a:pPr marL="742950" lvl="1" indent="-285750">
              <a:lnSpc>
                <a:spcPct val="150000"/>
              </a:lnSpc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Role of allogeneic transplantation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0EBA2C8D-2E4C-9E43-B5E2-D7C588D92F02}"/>
              </a:ext>
            </a:extLst>
          </p:cNvPr>
          <p:cNvCxnSpPr/>
          <p:nvPr/>
        </p:nvCxnSpPr>
        <p:spPr>
          <a:xfrm>
            <a:off x="618978" y="2493046"/>
            <a:ext cx="10846190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6FCD171E-3D53-5B4F-A1D5-10ACC977995C}"/>
              </a:ext>
            </a:extLst>
          </p:cNvPr>
          <p:cNvCxnSpPr/>
          <p:nvPr/>
        </p:nvCxnSpPr>
        <p:spPr>
          <a:xfrm>
            <a:off x="618978" y="1953785"/>
            <a:ext cx="10846190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580BC7BD-B91B-D24E-BEF8-F38D9B214829}"/>
              </a:ext>
            </a:extLst>
          </p:cNvPr>
          <p:cNvCxnSpPr/>
          <p:nvPr/>
        </p:nvCxnSpPr>
        <p:spPr>
          <a:xfrm>
            <a:off x="618978" y="5622534"/>
            <a:ext cx="10846190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Content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85275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84842" y="1285537"/>
            <a:ext cx="11159483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Single phase 2 trial for R/R B-cell NHL after treatment with CAR-T19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12 patients (11 DLBCL, 1 FL). 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Median PFS after CAR-T: 2.2 months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Pembrolizumab fixed dose 200 mg every 3 weeks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CRS 1 patient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Few side effects: Neutropenia, fatigue, pleural effusion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ORR 27% (1 CR, 2 PR, 1 SD, 7 PD)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9/12 showed a re-expansion peak in peripheral blood CAR-T19 cells</a:t>
            </a:r>
          </a:p>
          <a:p>
            <a:pPr marL="285750" indent="-285750">
              <a:spcBef>
                <a:spcPts val="6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Maximum CAR transgene copy number did not correlate with response, but responding had more than one re-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espansion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 peak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>
              <a:defRPr/>
            </a:pPr>
            <a:r>
              <a:rPr lang="en-GB" sz="2000" b="1" dirty="0">
                <a:solidFill>
                  <a:schemeClr val="bg1"/>
                </a:solidFill>
              </a:rPr>
              <a:t>CAR-T cell therapy + pembrolizumab</a:t>
            </a: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146ECC11-8F9F-D54B-B5F1-DFD208235420}"/>
              </a:ext>
            </a:extLst>
          </p:cNvPr>
          <p:cNvCxnSpPr>
            <a:cxnSpLocks/>
          </p:cNvCxnSpPr>
          <p:nvPr/>
        </p:nvCxnSpPr>
        <p:spPr>
          <a:xfrm>
            <a:off x="589812" y="1163358"/>
            <a:ext cx="10854476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BB3593-4FCA-F344-B3DE-14D3DDA104F6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Chong EA, et al, Blood 2018; 132: 4198; Jacobson CA, et al. J Clin Oncol 2020: 38: 3095–3106 </a:t>
            </a: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674486D4-86C2-934A-92BB-6E181CAFA63F}"/>
              </a:ext>
            </a:extLst>
          </p:cNvPr>
          <p:cNvCxnSpPr>
            <a:cxnSpLocks/>
          </p:cNvCxnSpPr>
          <p:nvPr/>
        </p:nvCxnSpPr>
        <p:spPr>
          <a:xfrm>
            <a:off x="589812" y="3749399"/>
            <a:ext cx="110116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99D78B68-0CF6-4140-BDC7-42BA75B3EDA4}"/>
              </a:ext>
            </a:extLst>
          </p:cNvPr>
          <p:cNvSpPr/>
          <p:nvPr/>
        </p:nvSpPr>
        <p:spPr>
          <a:xfrm>
            <a:off x="584842" y="4521122"/>
            <a:ext cx="3587108" cy="83099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pattern of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resistance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CAR-T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treatment. CD19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</a:t>
            </a:r>
            <a:b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PDL-1 </a:t>
            </a:r>
            <a:r>
              <a:rPr lang="it-IT" sz="16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upregulation</a:t>
            </a:r>
            <a:endParaRPr lang="it-IT" sz="16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517268A0-E3A3-F846-8D09-FB9157744E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2694" y="3906800"/>
            <a:ext cx="6496049" cy="22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16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211085"/>
            <a:ext cx="1107127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Radiotherapy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4991878" y="3182509"/>
            <a:ext cx="465946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4991878" y="3954034"/>
            <a:ext cx="2192693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8B3EDDA2-4301-2A47-93CB-D7880F2C90E7}"/>
              </a:ext>
            </a:extLst>
          </p:cNvPr>
          <p:cNvCxnSpPr>
            <a:cxnSpLocks/>
          </p:cNvCxnSpPr>
          <p:nvPr/>
        </p:nvCxnSpPr>
        <p:spPr>
          <a:xfrm>
            <a:off x="6710066" y="3182509"/>
            <a:ext cx="474505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835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l">
              <a:defRPr/>
            </a:pPr>
            <a:r>
              <a:rPr lang="en-GB" b="1" dirty="0">
                <a:solidFill>
                  <a:schemeClr val="bg1"/>
                </a:solidFill>
              </a:rPr>
              <a:t>Early experience using salvage radiotherapy for relapsed/refractory non‐Hodgkin lymphomas after CD19 chimeric antigen receptor (CAR)-T cell therapy: 14 patients at MSKCC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BB3593-4FCA-F344-B3DE-14D3DDA104F6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Imber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BS, et al Br J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Haemat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2020; 190: 45–51</a:t>
            </a:r>
          </a:p>
        </p:txBody>
      </p:sp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F4322653-525E-B340-BF2A-8A16C6B58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261" y="4999305"/>
            <a:ext cx="2023073" cy="1534601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F9A47AE-54D5-D241-BFE7-096DBCCDBF40}"/>
              </a:ext>
            </a:extLst>
          </p:cNvPr>
          <p:cNvSpPr txBox="1"/>
          <p:nvPr/>
        </p:nvSpPr>
        <p:spPr>
          <a:xfrm>
            <a:off x="3400653" y="644271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Time from SRT to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7959A0E-C2EC-D343-9138-1DE3DBB179D6}"/>
              </a:ext>
            </a:extLst>
          </p:cNvPr>
          <p:cNvSpPr txBox="1"/>
          <p:nvPr/>
        </p:nvSpPr>
        <p:spPr>
          <a:xfrm>
            <a:off x="5933403" y="6442710"/>
            <a:ext cx="17187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Time from SRT to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59F790E-0C58-A049-8902-1E067AB47BDB}"/>
              </a:ext>
            </a:extLst>
          </p:cNvPr>
          <p:cNvSpPr txBox="1"/>
          <p:nvPr/>
        </p:nvSpPr>
        <p:spPr>
          <a:xfrm>
            <a:off x="4425585" y="6130124"/>
            <a:ext cx="5833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=0.004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FBFC566A-7C0B-0F4A-9CA8-FC5B1BB1B6DA}"/>
              </a:ext>
            </a:extLst>
          </p:cNvPr>
          <p:cNvSpPr txBox="1"/>
          <p:nvPr/>
        </p:nvSpPr>
        <p:spPr>
          <a:xfrm>
            <a:off x="3906561" y="5691564"/>
            <a:ext cx="129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Localized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relapse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Advanced stage relapse</a:t>
            </a:r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591BED29-DBB6-F142-9A5D-AE558236D00F}"/>
              </a:ext>
            </a:extLst>
          </p:cNvPr>
          <p:cNvCxnSpPr/>
          <p:nvPr/>
        </p:nvCxnSpPr>
        <p:spPr>
          <a:xfrm>
            <a:off x="3835099" y="5917566"/>
            <a:ext cx="97744" cy="0"/>
          </a:xfrm>
          <a:prstGeom prst="line">
            <a:avLst/>
          </a:prstGeom>
          <a:ln w="41275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>
            <a:extLst>
              <a:ext uri="{FF2B5EF4-FFF2-40B4-BE49-F238E27FC236}">
                <a16:creationId xmlns:a16="http://schemas.microsoft.com/office/drawing/2014/main" id="{C8900556-AA6C-EE49-851C-455C3AC24E18}"/>
              </a:ext>
            </a:extLst>
          </p:cNvPr>
          <p:cNvCxnSpPr/>
          <p:nvPr/>
        </p:nvCxnSpPr>
        <p:spPr>
          <a:xfrm>
            <a:off x="3835099" y="5827928"/>
            <a:ext cx="97744" cy="0"/>
          </a:xfrm>
          <a:prstGeom prst="line">
            <a:avLst/>
          </a:prstGeom>
          <a:ln w="41275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po 7">
            <a:extLst>
              <a:ext uri="{FF2B5EF4-FFF2-40B4-BE49-F238E27FC236}">
                <a16:creationId xmlns:a16="http://schemas.microsoft.com/office/drawing/2014/main" id="{376B9820-03F6-1747-9441-1D0CC85DCF75}"/>
              </a:ext>
            </a:extLst>
          </p:cNvPr>
          <p:cNvGrpSpPr/>
          <p:nvPr/>
        </p:nvGrpSpPr>
        <p:grpSpPr>
          <a:xfrm>
            <a:off x="406533" y="4984156"/>
            <a:ext cx="2205844" cy="1661641"/>
            <a:chOff x="85258" y="4644519"/>
            <a:chExt cx="2205844" cy="1661641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8BF9B516-B4F7-7A4B-864C-1FAB556FF074}"/>
                </a:ext>
              </a:extLst>
            </p:cNvPr>
            <p:cNvGrpSpPr/>
            <p:nvPr/>
          </p:nvGrpSpPr>
          <p:grpSpPr>
            <a:xfrm>
              <a:off x="85258" y="4644519"/>
              <a:ext cx="2093709" cy="1661641"/>
              <a:chOff x="381822" y="4533309"/>
              <a:chExt cx="2093709" cy="1661641"/>
            </a:xfrm>
          </p:grpSpPr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88FD5E89-8F1F-E34C-85A8-831941DC9D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1822" y="4533309"/>
                <a:ext cx="2023073" cy="1534601"/>
              </a:xfrm>
              <a:prstGeom prst="rect">
                <a:avLst/>
              </a:prstGeom>
            </p:spPr>
          </p:pic>
          <p:sp>
            <p:nvSpPr>
              <p:cNvPr id="30" name="CasellaDiTesto 29">
                <a:extLst>
                  <a:ext uri="{FF2B5EF4-FFF2-40B4-BE49-F238E27FC236}">
                    <a16:creationId xmlns:a16="http://schemas.microsoft.com/office/drawing/2014/main" id="{0D9306F4-D890-A047-9C5E-B78753321498}"/>
                  </a:ext>
                </a:extLst>
              </p:cNvPr>
              <p:cNvSpPr txBox="1"/>
              <p:nvPr/>
            </p:nvSpPr>
            <p:spPr>
              <a:xfrm>
                <a:off x="811293" y="5979506"/>
                <a:ext cx="166423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Time from SRT to RD2 (</a:t>
                </a:r>
                <a:r>
                  <a:rPr lang="it-IT" sz="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months</a:t>
                </a:r>
                <a:r>
                  <a:rPr lang="it-IT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BECE4EB9-B972-D946-80B2-94A41DDAD3CC}"/>
                  </a:ext>
                </a:extLst>
              </p:cNvPr>
              <p:cNvSpPr txBox="1"/>
              <p:nvPr/>
            </p:nvSpPr>
            <p:spPr>
              <a:xfrm>
                <a:off x="1821506" y="5666920"/>
                <a:ext cx="58339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it-IT" sz="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it-IT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=0.001</a:t>
                </a:r>
              </a:p>
            </p:txBody>
          </p:sp>
          <p:cxnSp>
            <p:nvCxnSpPr>
              <p:cNvPr id="48" name="Connettore 1 47">
                <a:extLst>
                  <a:ext uri="{FF2B5EF4-FFF2-40B4-BE49-F238E27FC236}">
                    <a16:creationId xmlns:a16="http://schemas.microsoft.com/office/drawing/2014/main" id="{9738EC8C-F18F-B444-8A04-CB1DB6D90461}"/>
                  </a:ext>
                </a:extLst>
              </p:cNvPr>
              <p:cNvCxnSpPr/>
              <p:nvPr/>
            </p:nvCxnSpPr>
            <p:spPr>
              <a:xfrm>
                <a:off x="1222259" y="5464685"/>
                <a:ext cx="97744" cy="0"/>
              </a:xfrm>
              <a:prstGeom prst="line">
                <a:avLst/>
              </a:prstGeom>
              <a:ln w="41275">
                <a:solidFill>
                  <a:srgbClr val="E691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ttore 1 48">
                <a:extLst>
                  <a:ext uri="{FF2B5EF4-FFF2-40B4-BE49-F238E27FC236}">
                    <a16:creationId xmlns:a16="http://schemas.microsoft.com/office/drawing/2014/main" id="{7D70811C-914D-0E40-B073-F5690009DD8D}"/>
                  </a:ext>
                </a:extLst>
              </p:cNvPr>
              <p:cNvCxnSpPr/>
              <p:nvPr/>
            </p:nvCxnSpPr>
            <p:spPr>
              <a:xfrm>
                <a:off x="1222259" y="5340010"/>
                <a:ext cx="97744" cy="0"/>
              </a:xfrm>
              <a:prstGeom prst="line">
                <a:avLst/>
              </a:prstGeom>
              <a:ln w="41275">
                <a:solidFill>
                  <a:srgbClr val="2363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CasellaDiTesto 46">
              <a:extLst>
                <a:ext uri="{FF2B5EF4-FFF2-40B4-BE49-F238E27FC236}">
                  <a16:creationId xmlns:a16="http://schemas.microsoft.com/office/drawing/2014/main" id="{F6473894-F367-7140-9CAF-ED6F94676D0C}"/>
                </a:ext>
              </a:extLst>
            </p:cNvPr>
            <p:cNvSpPr txBox="1"/>
            <p:nvPr/>
          </p:nvSpPr>
          <p:spPr>
            <a:xfrm>
              <a:off x="997158" y="5351927"/>
              <a:ext cx="12939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Localized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relapse</a:t>
              </a: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Advanced stage relapse</a:t>
              </a:r>
            </a:p>
          </p:txBody>
        </p:sp>
      </p:grp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EBB3367B-FB91-AC40-860D-0674F72725BA}"/>
              </a:ext>
            </a:extLst>
          </p:cNvPr>
          <p:cNvGrpSpPr/>
          <p:nvPr/>
        </p:nvGrpSpPr>
        <p:grpSpPr>
          <a:xfrm>
            <a:off x="5604238" y="5002098"/>
            <a:ext cx="2125652" cy="1534601"/>
            <a:chOff x="5134678" y="4662461"/>
            <a:chExt cx="2125652" cy="1534601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18633FA6-AE7A-B040-8927-2CE75AF9D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34678" y="4662461"/>
              <a:ext cx="2018465" cy="1534601"/>
            </a:xfrm>
            <a:prstGeom prst="rect">
              <a:avLst/>
            </a:prstGeom>
          </p:spPr>
        </p:pic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8C2DE916-6FE8-1E48-933E-B0C2D4CF8604}"/>
                </a:ext>
              </a:extLst>
            </p:cNvPr>
            <p:cNvSpPr txBox="1"/>
            <p:nvPr/>
          </p:nvSpPr>
          <p:spPr>
            <a:xfrm>
              <a:off x="6556507" y="5790487"/>
              <a:ext cx="5833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=0.006</a:t>
              </a:r>
            </a:p>
          </p:txBody>
        </p:sp>
        <p:sp>
          <p:nvSpPr>
            <p:cNvPr id="44" name="CasellaDiTesto 43">
              <a:extLst>
                <a:ext uri="{FF2B5EF4-FFF2-40B4-BE49-F238E27FC236}">
                  <a16:creationId xmlns:a16="http://schemas.microsoft.com/office/drawing/2014/main" id="{DE93A40C-EDCA-B44E-B857-76A58DD6F07E}"/>
                </a:ext>
              </a:extLst>
            </p:cNvPr>
            <p:cNvSpPr txBox="1"/>
            <p:nvPr/>
          </p:nvSpPr>
          <p:spPr>
            <a:xfrm>
              <a:off x="6509804" y="5265014"/>
              <a:ext cx="7505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Low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risk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Low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int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risk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High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int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risk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High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risk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" name="Connettore 1 44">
              <a:extLst>
                <a:ext uri="{FF2B5EF4-FFF2-40B4-BE49-F238E27FC236}">
                  <a16:creationId xmlns:a16="http://schemas.microsoft.com/office/drawing/2014/main" id="{327A28F3-8C50-E148-946E-41F21597678B}"/>
                </a:ext>
              </a:extLst>
            </p:cNvPr>
            <p:cNvCxnSpPr/>
            <p:nvPr/>
          </p:nvCxnSpPr>
          <p:spPr>
            <a:xfrm>
              <a:off x="6438341" y="5505014"/>
              <a:ext cx="97744" cy="0"/>
            </a:xfrm>
            <a:prstGeom prst="line">
              <a:avLst/>
            </a:prstGeom>
            <a:ln w="41275">
              <a:solidFill>
                <a:srgbClr val="FF5B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45">
              <a:extLst>
                <a:ext uri="{FF2B5EF4-FFF2-40B4-BE49-F238E27FC236}">
                  <a16:creationId xmlns:a16="http://schemas.microsoft.com/office/drawing/2014/main" id="{645E0939-B2DD-7F4E-8D62-67AB36D8116E}"/>
                </a:ext>
              </a:extLst>
            </p:cNvPr>
            <p:cNvCxnSpPr/>
            <p:nvPr/>
          </p:nvCxnSpPr>
          <p:spPr>
            <a:xfrm>
              <a:off x="6438341" y="5397309"/>
              <a:ext cx="97744" cy="0"/>
            </a:xfrm>
            <a:prstGeom prst="line">
              <a:avLst/>
            </a:prstGeom>
            <a:ln w="41275">
              <a:solidFill>
                <a:srgbClr val="2363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1 49">
              <a:extLst>
                <a:ext uri="{FF2B5EF4-FFF2-40B4-BE49-F238E27FC236}">
                  <a16:creationId xmlns:a16="http://schemas.microsoft.com/office/drawing/2014/main" id="{745C8444-9579-5C43-BB86-6CF03766F4D0}"/>
                </a:ext>
              </a:extLst>
            </p:cNvPr>
            <p:cNvCxnSpPr/>
            <p:nvPr/>
          </p:nvCxnSpPr>
          <p:spPr>
            <a:xfrm>
              <a:off x="6438341" y="5624059"/>
              <a:ext cx="97744" cy="0"/>
            </a:xfrm>
            <a:prstGeom prst="line">
              <a:avLst/>
            </a:prstGeom>
            <a:ln w="41275">
              <a:solidFill>
                <a:srgbClr val="C3C2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1 50">
              <a:extLst>
                <a:ext uri="{FF2B5EF4-FFF2-40B4-BE49-F238E27FC236}">
                  <a16:creationId xmlns:a16="http://schemas.microsoft.com/office/drawing/2014/main" id="{4A9B962B-A300-B648-973E-D1C2171ADCF3}"/>
                </a:ext>
              </a:extLst>
            </p:cNvPr>
            <p:cNvCxnSpPr/>
            <p:nvPr/>
          </p:nvCxnSpPr>
          <p:spPr>
            <a:xfrm>
              <a:off x="6438341" y="5731763"/>
              <a:ext cx="97744" cy="0"/>
            </a:xfrm>
            <a:prstGeom prst="line">
              <a:avLst/>
            </a:prstGeom>
            <a:ln w="41275">
              <a:solidFill>
                <a:srgbClr val="E69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" name="Tabella 54">
            <a:extLst>
              <a:ext uri="{FF2B5EF4-FFF2-40B4-BE49-F238E27FC236}">
                <a16:creationId xmlns:a16="http://schemas.microsoft.com/office/drawing/2014/main" id="{62EAEFFB-7168-F448-B40E-24BB120FBF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263917"/>
              </p:ext>
            </p:extLst>
          </p:nvPr>
        </p:nvGraphicFramePr>
        <p:xfrm>
          <a:off x="211455" y="1101898"/>
          <a:ext cx="8244000" cy="3214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53448215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324458916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526109317"/>
                    </a:ext>
                  </a:extLst>
                </a:gridCol>
                <a:gridCol w="1872000">
                  <a:extLst>
                    <a:ext uri="{9D8B030D-6E8A-4147-A177-3AD203B41FA5}">
                      <a16:colId xmlns:a16="http://schemas.microsoft.com/office/drawing/2014/main" val="1815878035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10532809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88539567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416699178"/>
                    </a:ext>
                  </a:extLst>
                </a:gridCol>
                <a:gridCol w="2592000">
                  <a:extLst>
                    <a:ext uri="{9D8B030D-6E8A-4147-A177-3AD203B41FA5}">
                      <a16:colId xmlns:a16="http://schemas.microsoft.com/office/drawing/2014/main" val="1795096591"/>
                    </a:ext>
                  </a:extLst>
                </a:gridCol>
              </a:tblGrid>
              <a:tr h="359624">
                <a:tc>
                  <a:txBody>
                    <a:bodyPr/>
                    <a:lstStyle/>
                    <a:p>
                      <a:pPr algn="ctr"/>
                      <a:endParaRPr lang="it-IT" sz="9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CAR-T</a:t>
                      </a:r>
                    </a:p>
                    <a:p>
                      <a:pPr algn="ctr"/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</a:t>
                      </a:r>
                      <a:endParaRPr lang="it-IT" sz="9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post</a:t>
                      </a:r>
                    </a:p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CAR-T</a:t>
                      </a:r>
                    </a:p>
                    <a:p>
                      <a:pPr algn="ctr"/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</a:t>
                      </a:r>
                      <a:endParaRPr lang="it-IT" sz="9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Indication</a:t>
                      </a:r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SRT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Irradiated</a:t>
                      </a:r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site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SRT </a:t>
                      </a:r>
                    </a:p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</a:t>
                      </a:r>
                    </a:p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Gy</a:t>
                      </a:r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SRT </a:t>
                      </a:r>
                      <a:b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900" b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fract</a:t>
                      </a:r>
                      <a:r>
                        <a:rPr lang="it-IT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0156088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 19-28z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Focal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relapse.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follicular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histology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Upper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mediastinum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189733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 19-28z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Bridge to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alloSCT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Chest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wall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781849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Focal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relapse,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chemorefractory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Mesentery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436730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Bridge to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alloSCT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Mediastinum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manubrium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004084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Tisa-cel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Bridge to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alloSCT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Mesentery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287324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Tisa-cel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Focal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relapse,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Thoracic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paraspinal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585277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Augment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CAR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response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Mesentery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perinephrin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760543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Tisa-cel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neuro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symptoms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WBRT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631000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airway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compromise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Larynx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42744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Armored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Gluteal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soft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tissue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667609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Dominant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site of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progression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Mesentery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843575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Axi-cel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cord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compression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Thoracolumbar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spine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220427"/>
                  </a:ext>
                </a:extLst>
              </a:tr>
              <a:tr h="194492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airway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compromise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Bilateral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neck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7097380"/>
                  </a:ext>
                </a:extLst>
              </a:tr>
              <a:tr h="239749">
                <a:tc>
                  <a:txBody>
                    <a:bodyPr/>
                    <a:lstStyle/>
                    <a:p>
                      <a:pPr algn="ctr"/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JCAR017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Palliation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Thigh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cutaneous</a:t>
                      </a:r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/soft </a:t>
                      </a:r>
                      <a:r>
                        <a:rPr lang="it-IT" sz="9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tissue</a:t>
                      </a:r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653186"/>
                  </a:ext>
                </a:extLst>
              </a:tr>
            </a:tbl>
          </a:graphicData>
        </a:graphic>
      </p:graphicFrame>
      <p:sp>
        <p:nvSpPr>
          <p:cNvPr id="56" name="Rettangolo 55">
            <a:extLst>
              <a:ext uri="{FF2B5EF4-FFF2-40B4-BE49-F238E27FC236}">
                <a16:creationId xmlns:a16="http://schemas.microsoft.com/office/drawing/2014/main" id="{91B4B7A7-43DF-7D48-BDD0-3466222ADFEF}"/>
              </a:ext>
            </a:extLst>
          </p:cNvPr>
          <p:cNvSpPr/>
          <p:nvPr/>
        </p:nvSpPr>
        <p:spPr>
          <a:xfrm>
            <a:off x="5855797" y="1553421"/>
            <a:ext cx="2605372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1F0D4F9B-7BBA-B841-90E9-6030D97EE787}"/>
              </a:ext>
            </a:extLst>
          </p:cNvPr>
          <p:cNvSpPr/>
          <p:nvPr/>
        </p:nvSpPr>
        <p:spPr>
          <a:xfrm>
            <a:off x="5855797" y="1749364"/>
            <a:ext cx="2352734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D0156284-DDB4-DF4A-81A8-8F0A573092D7}"/>
              </a:ext>
            </a:extLst>
          </p:cNvPr>
          <p:cNvSpPr/>
          <p:nvPr/>
        </p:nvSpPr>
        <p:spPr>
          <a:xfrm>
            <a:off x="5855797" y="1955842"/>
            <a:ext cx="743053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Rettangolo 58">
            <a:extLst>
              <a:ext uri="{FF2B5EF4-FFF2-40B4-BE49-F238E27FC236}">
                <a16:creationId xmlns:a16="http://schemas.microsoft.com/office/drawing/2014/main" id="{146DD79C-9442-DA48-A192-FA048A7F8BA1}"/>
              </a:ext>
            </a:extLst>
          </p:cNvPr>
          <p:cNvSpPr/>
          <p:nvPr/>
        </p:nvSpPr>
        <p:spPr>
          <a:xfrm>
            <a:off x="5855798" y="2141251"/>
            <a:ext cx="477582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7F66A69B-561C-2C41-97A3-AAD5B362ED62}"/>
              </a:ext>
            </a:extLst>
          </p:cNvPr>
          <p:cNvSpPr/>
          <p:nvPr/>
        </p:nvSpPr>
        <p:spPr>
          <a:xfrm>
            <a:off x="5855798" y="2343515"/>
            <a:ext cx="446581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539697E5-4AB6-9C43-AE30-66355D9E5E6B}"/>
              </a:ext>
            </a:extLst>
          </p:cNvPr>
          <p:cNvSpPr/>
          <p:nvPr/>
        </p:nvSpPr>
        <p:spPr>
          <a:xfrm>
            <a:off x="5855798" y="2537351"/>
            <a:ext cx="380663" cy="103553"/>
          </a:xfrm>
          <a:prstGeom prst="rect">
            <a:avLst/>
          </a:prstGeom>
          <a:solidFill>
            <a:srgbClr val="58949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C62DAE56-E092-2042-AA40-E2D0D069EA78}"/>
              </a:ext>
            </a:extLst>
          </p:cNvPr>
          <p:cNvSpPr/>
          <p:nvPr/>
        </p:nvSpPr>
        <p:spPr>
          <a:xfrm>
            <a:off x="5855798" y="2735401"/>
            <a:ext cx="523933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B13A956C-6299-7942-AD61-AC8A9AF03B08}"/>
              </a:ext>
            </a:extLst>
          </p:cNvPr>
          <p:cNvSpPr/>
          <p:nvPr/>
        </p:nvSpPr>
        <p:spPr>
          <a:xfrm>
            <a:off x="5855798" y="2929237"/>
            <a:ext cx="446581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Rettangolo 63">
            <a:extLst>
              <a:ext uri="{FF2B5EF4-FFF2-40B4-BE49-F238E27FC236}">
                <a16:creationId xmlns:a16="http://schemas.microsoft.com/office/drawing/2014/main" id="{5275C7EE-90FE-B248-B558-7C0045FE6D68}"/>
              </a:ext>
            </a:extLst>
          </p:cNvPr>
          <p:cNvSpPr/>
          <p:nvPr/>
        </p:nvSpPr>
        <p:spPr>
          <a:xfrm>
            <a:off x="5855798" y="3123073"/>
            <a:ext cx="380663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68CD4F50-65E1-8948-B149-EB1FB02BAA7F}"/>
              </a:ext>
            </a:extLst>
          </p:cNvPr>
          <p:cNvSpPr/>
          <p:nvPr/>
        </p:nvSpPr>
        <p:spPr>
          <a:xfrm>
            <a:off x="5855798" y="3325337"/>
            <a:ext cx="334311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Rettangolo 65">
            <a:extLst>
              <a:ext uri="{FF2B5EF4-FFF2-40B4-BE49-F238E27FC236}">
                <a16:creationId xmlns:a16="http://schemas.microsoft.com/office/drawing/2014/main" id="{E5A3C89A-51C8-6742-8EC2-3122490BCF74}"/>
              </a:ext>
            </a:extLst>
          </p:cNvPr>
          <p:cNvSpPr/>
          <p:nvPr/>
        </p:nvSpPr>
        <p:spPr>
          <a:xfrm>
            <a:off x="5855798" y="3506532"/>
            <a:ext cx="334311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D06FD28D-3F48-3744-9241-F8E20776E75E}"/>
              </a:ext>
            </a:extLst>
          </p:cNvPr>
          <p:cNvSpPr/>
          <p:nvPr/>
        </p:nvSpPr>
        <p:spPr>
          <a:xfrm>
            <a:off x="5855799" y="3704581"/>
            <a:ext cx="148902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469D05B6-96A2-0441-BE4C-6EEF9B94C949}"/>
              </a:ext>
            </a:extLst>
          </p:cNvPr>
          <p:cNvSpPr/>
          <p:nvPr/>
        </p:nvSpPr>
        <p:spPr>
          <a:xfrm>
            <a:off x="5855799" y="3906845"/>
            <a:ext cx="108767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D1F6CD53-8161-744F-AD51-12943E2DD069}"/>
              </a:ext>
            </a:extLst>
          </p:cNvPr>
          <p:cNvSpPr/>
          <p:nvPr/>
        </p:nvSpPr>
        <p:spPr>
          <a:xfrm>
            <a:off x="5855799" y="4109108"/>
            <a:ext cx="108767" cy="103553"/>
          </a:xfrm>
          <a:prstGeom prst="rect">
            <a:avLst/>
          </a:prstGeom>
          <a:solidFill>
            <a:srgbClr val="F38D0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1" name="Connettore 2 70">
            <a:extLst>
              <a:ext uri="{FF2B5EF4-FFF2-40B4-BE49-F238E27FC236}">
                <a16:creationId xmlns:a16="http://schemas.microsoft.com/office/drawing/2014/main" id="{04C815F6-3535-4344-94A8-82DFFD807957}"/>
              </a:ext>
            </a:extLst>
          </p:cNvPr>
          <p:cNvCxnSpPr>
            <a:cxnSpLocks/>
          </p:cNvCxnSpPr>
          <p:nvPr/>
        </p:nvCxnSpPr>
        <p:spPr>
          <a:xfrm>
            <a:off x="6340496" y="2201518"/>
            <a:ext cx="11011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>
            <a:extLst>
              <a:ext uri="{FF2B5EF4-FFF2-40B4-BE49-F238E27FC236}">
                <a16:creationId xmlns:a16="http://schemas.microsoft.com/office/drawing/2014/main" id="{F57390DB-7D92-384F-A015-8A653CA96963}"/>
              </a:ext>
            </a:extLst>
          </p:cNvPr>
          <p:cNvCxnSpPr>
            <a:cxnSpLocks/>
          </p:cNvCxnSpPr>
          <p:nvPr/>
        </p:nvCxnSpPr>
        <p:spPr>
          <a:xfrm>
            <a:off x="6302379" y="2393649"/>
            <a:ext cx="11011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>
            <a:extLst>
              <a:ext uri="{FF2B5EF4-FFF2-40B4-BE49-F238E27FC236}">
                <a16:creationId xmlns:a16="http://schemas.microsoft.com/office/drawing/2014/main" id="{26FD7113-2D35-A94D-A190-4B6E5AB8D921}"/>
              </a:ext>
            </a:extLst>
          </p:cNvPr>
          <p:cNvCxnSpPr>
            <a:cxnSpLocks/>
          </p:cNvCxnSpPr>
          <p:nvPr/>
        </p:nvCxnSpPr>
        <p:spPr>
          <a:xfrm>
            <a:off x="6247321" y="2585780"/>
            <a:ext cx="11011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>
            <a:extLst>
              <a:ext uri="{FF2B5EF4-FFF2-40B4-BE49-F238E27FC236}">
                <a16:creationId xmlns:a16="http://schemas.microsoft.com/office/drawing/2014/main" id="{CCFA5026-DDB9-454B-B510-58416CC4FA2A}"/>
              </a:ext>
            </a:extLst>
          </p:cNvPr>
          <p:cNvCxnSpPr>
            <a:cxnSpLocks/>
          </p:cNvCxnSpPr>
          <p:nvPr/>
        </p:nvCxnSpPr>
        <p:spPr>
          <a:xfrm>
            <a:off x="8461469" y="1604340"/>
            <a:ext cx="11011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ttore 2 75">
            <a:extLst>
              <a:ext uri="{FF2B5EF4-FFF2-40B4-BE49-F238E27FC236}">
                <a16:creationId xmlns:a16="http://schemas.microsoft.com/office/drawing/2014/main" id="{11F09880-64EA-2A4E-AA92-CD9171D73F22}"/>
              </a:ext>
            </a:extLst>
          </p:cNvPr>
          <p:cNvCxnSpPr>
            <a:cxnSpLocks/>
          </p:cNvCxnSpPr>
          <p:nvPr/>
        </p:nvCxnSpPr>
        <p:spPr>
          <a:xfrm>
            <a:off x="8208531" y="1804365"/>
            <a:ext cx="110116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ttangolo 78">
            <a:extLst>
              <a:ext uri="{FF2B5EF4-FFF2-40B4-BE49-F238E27FC236}">
                <a16:creationId xmlns:a16="http://schemas.microsoft.com/office/drawing/2014/main" id="{04DAAA15-6B93-5942-8A81-BCD59A5424CE}"/>
              </a:ext>
            </a:extLst>
          </p:cNvPr>
          <p:cNvSpPr/>
          <p:nvPr/>
        </p:nvSpPr>
        <p:spPr>
          <a:xfrm>
            <a:off x="5907161" y="3541402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Rettangolo 79">
            <a:extLst>
              <a:ext uri="{FF2B5EF4-FFF2-40B4-BE49-F238E27FC236}">
                <a16:creationId xmlns:a16="http://schemas.microsoft.com/office/drawing/2014/main" id="{6233238D-B60E-BA46-B35D-864B88EB4D22}"/>
              </a:ext>
            </a:extLst>
          </p:cNvPr>
          <p:cNvSpPr/>
          <p:nvPr/>
        </p:nvSpPr>
        <p:spPr>
          <a:xfrm>
            <a:off x="5869376" y="3931600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1" name="Rettangolo 80">
            <a:extLst>
              <a:ext uri="{FF2B5EF4-FFF2-40B4-BE49-F238E27FC236}">
                <a16:creationId xmlns:a16="http://schemas.microsoft.com/office/drawing/2014/main" id="{FD723ADD-1377-1343-97CF-EA0D2223E017}"/>
              </a:ext>
            </a:extLst>
          </p:cNvPr>
          <p:cNvSpPr/>
          <p:nvPr/>
        </p:nvSpPr>
        <p:spPr>
          <a:xfrm>
            <a:off x="6056386" y="3341377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Rettangolo 81">
            <a:extLst>
              <a:ext uri="{FF2B5EF4-FFF2-40B4-BE49-F238E27FC236}">
                <a16:creationId xmlns:a16="http://schemas.microsoft.com/office/drawing/2014/main" id="{5EDFA959-4C14-5349-8CE0-E4A9BC34F863}"/>
              </a:ext>
            </a:extLst>
          </p:cNvPr>
          <p:cNvSpPr/>
          <p:nvPr/>
        </p:nvSpPr>
        <p:spPr>
          <a:xfrm>
            <a:off x="5907161" y="3150877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3" name="Rettangolo 82">
            <a:extLst>
              <a:ext uri="{FF2B5EF4-FFF2-40B4-BE49-F238E27FC236}">
                <a16:creationId xmlns:a16="http://schemas.microsoft.com/office/drawing/2014/main" id="{F6CF62D4-1B51-5245-853D-37ADFF333013}"/>
              </a:ext>
            </a:extLst>
          </p:cNvPr>
          <p:cNvSpPr/>
          <p:nvPr/>
        </p:nvSpPr>
        <p:spPr>
          <a:xfrm>
            <a:off x="5983496" y="2961512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Rettangolo 83">
            <a:extLst>
              <a:ext uri="{FF2B5EF4-FFF2-40B4-BE49-F238E27FC236}">
                <a16:creationId xmlns:a16="http://schemas.microsoft.com/office/drawing/2014/main" id="{9A5CF7BB-3276-154D-8909-685E952C34E4}"/>
              </a:ext>
            </a:extLst>
          </p:cNvPr>
          <p:cNvSpPr/>
          <p:nvPr/>
        </p:nvSpPr>
        <p:spPr>
          <a:xfrm>
            <a:off x="6247321" y="2767022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5" name="Rettangolo 84">
            <a:extLst>
              <a:ext uri="{FF2B5EF4-FFF2-40B4-BE49-F238E27FC236}">
                <a16:creationId xmlns:a16="http://schemas.microsoft.com/office/drawing/2014/main" id="{883DA344-13F3-3140-BC2D-39BAF8F3CC88}"/>
              </a:ext>
            </a:extLst>
          </p:cNvPr>
          <p:cNvSpPr/>
          <p:nvPr/>
        </p:nvSpPr>
        <p:spPr>
          <a:xfrm>
            <a:off x="5937359" y="2569818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Rettangolo 85">
            <a:extLst>
              <a:ext uri="{FF2B5EF4-FFF2-40B4-BE49-F238E27FC236}">
                <a16:creationId xmlns:a16="http://schemas.microsoft.com/office/drawing/2014/main" id="{0366A6AB-FC07-5E4E-BC03-E4283D9F4644}"/>
              </a:ext>
            </a:extLst>
          </p:cNvPr>
          <p:cNvSpPr/>
          <p:nvPr/>
        </p:nvSpPr>
        <p:spPr>
          <a:xfrm>
            <a:off x="5869327" y="2368582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7" name="Rettangolo 86">
            <a:extLst>
              <a:ext uri="{FF2B5EF4-FFF2-40B4-BE49-F238E27FC236}">
                <a16:creationId xmlns:a16="http://schemas.microsoft.com/office/drawing/2014/main" id="{C730B391-710C-E44C-8ADF-2A9A0C0FD9AD}"/>
              </a:ext>
            </a:extLst>
          </p:cNvPr>
          <p:cNvSpPr/>
          <p:nvPr/>
        </p:nvSpPr>
        <p:spPr>
          <a:xfrm>
            <a:off x="5888268" y="2170938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8" name="Rettangolo 87">
            <a:extLst>
              <a:ext uri="{FF2B5EF4-FFF2-40B4-BE49-F238E27FC236}">
                <a16:creationId xmlns:a16="http://schemas.microsoft.com/office/drawing/2014/main" id="{E6DB10A8-1619-4547-A0BE-2C7D2C5BD1B8}"/>
              </a:ext>
            </a:extLst>
          </p:cNvPr>
          <p:cNvSpPr/>
          <p:nvPr/>
        </p:nvSpPr>
        <p:spPr>
          <a:xfrm>
            <a:off x="6073715" y="1986262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9" name="Rettangolo 88">
            <a:extLst>
              <a:ext uri="{FF2B5EF4-FFF2-40B4-BE49-F238E27FC236}">
                <a16:creationId xmlns:a16="http://schemas.microsoft.com/office/drawing/2014/main" id="{5972D91A-7E73-3F4B-ACBE-FA0468B96FCE}"/>
              </a:ext>
            </a:extLst>
          </p:cNvPr>
          <p:cNvSpPr/>
          <p:nvPr/>
        </p:nvSpPr>
        <p:spPr>
          <a:xfrm>
            <a:off x="6092389" y="1585707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Rettangolo 89">
            <a:extLst>
              <a:ext uri="{FF2B5EF4-FFF2-40B4-BE49-F238E27FC236}">
                <a16:creationId xmlns:a16="http://schemas.microsoft.com/office/drawing/2014/main" id="{B8DF9569-6EE5-1141-86C8-445F54A4AD06}"/>
              </a:ext>
            </a:extLst>
          </p:cNvPr>
          <p:cNvSpPr/>
          <p:nvPr/>
        </p:nvSpPr>
        <p:spPr>
          <a:xfrm>
            <a:off x="6283486" y="1782564"/>
            <a:ext cx="37785" cy="5013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2" name="Connettore 1 91">
            <a:extLst>
              <a:ext uri="{FF2B5EF4-FFF2-40B4-BE49-F238E27FC236}">
                <a16:creationId xmlns:a16="http://schemas.microsoft.com/office/drawing/2014/main" id="{BCED5158-4352-5A43-801B-C621B357C8D0}"/>
              </a:ext>
            </a:extLst>
          </p:cNvPr>
          <p:cNvCxnSpPr/>
          <p:nvPr/>
        </p:nvCxnSpPr>
        <p:spPr>
          <a:xfrm>
            <a:off x="7376763" y="1548557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ttore 1 92">
            <a:extLst>
              <a:ext uri="{FF2B5EF4-FFF2-40B4-BE49-F238E27FC236}">
                <a16:creationId xmlns:a16="http://schemas.microsoft.com/office/drawing/2014/main" id="{65D68DD8-17C8-8249-94E0-72A8A22B3F7A}"/>
              </a:ext>
            </a:extLst>
          </p:cNvPr>
          <p:cNvCxnSpPr/>
          <p:nvPr/>
        </p:nvCxnSpPr>
        <p:spPr>
          <a:xfrm>
            <a:off x="6722713" y="1745528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ttore 1 93">
            <a:extLst>
              <a:ext uri="{FF2B5EF4-FFF2-40B4-BE49-F238E27FC236}">
                <a16:creationId xmlns:a16="http://schemas.microsoft.com/office/drawing/2014/main" id="{2B50812F-4DA3-8E43-B72A-065AB15222E6}"/>
              </a:ext>
            </a:extLst>
          </p:cNvPr>
          <p:cNvCxnSpPr/>
          <p:nvPr/>
        </p:nvCxnSpPr>
        <p:spPr>
          <a:xfrm>
            <a:off x="6226048" y="1948172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ttore 1 94">
            <a:extLst>
              <a:ext uri="{FF2B5EF4-FFF2-40B4-BE49-F238E27FC236}">
                <a16:creationId xmlns:a16="http://schemas.microsoft.com/office/drawing/2014/main" id="{CBBA78B3-6351-A54B-BB30-6390A144D024}"/>
              </a:ext>
            </a:extLst>
          </p:cNvPr>
          <p:cNvCxnSpPr/>
          <p:nvPr/>
        </p:nvCxnSpPr>
        <p:spPr>
          <a:xfrm>
            <a:off x="5947994" y="2137156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ttore 1 95">
            <a:extLst>
              <a:ext uri="{FF2B5EF4-FFF2-40B4-BE49-F238E27FC236}">
                <a16:creationId xmlns:a16="http://schemas.microsoft.com/office/drawing/2014/main" id="{F5BB9342-B054-EC48-9DA3-31AFF8D872C3}"/>
              </a:ext>
            </a:extLst>
          </p:cNvPr>
          <p:cNvCxnSpPr/>
          <p:nvPr/>
        </p:nvCxnSpPr>
        <p:spPr>
          <a:xfrm>
            <a:off x="5920922" y="2335845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ttore 1 96">
            <a:extLst>
              <a:ext uri="{FF2B5EF4-FFF2-40B4-BE49-F238E27FC236}">
                <a16:creationId xmlns:a16="http://schemas.microsoft.com/office/drawing/2014/main" id="{40B66556-B141-6143-A37D-4A291C165F27}"/>
              </a:ext>
            </a:extLst>
          </p:cNvPr>
          <p:cNvCxnSpPr/>
          <p:nvPr/>
        </p:nvCxnSpPr>
        <p:spPr>
          <a:xfrm>
            <a:off x="6132896" y="2537351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ttore 1 97">
            <a:extLst>
              <a:ext uri="{FF2B5EF4-FFF2-40B4-BE49-F238E27FC236}">
                <a16:creationId xmlns:a16="http://schemas.microsoft.com/office/drawing/2014/main" id="{D05E1F38-903F-CE49-B634-D62104A371F7}"/>
              </a:ext>
            </a:extLst>
          </p:cNvPr>
          <p:cNvCxnSpPr/>
          <p:nvPr/>
        </p:nvCxnSpPr>
        <p:spPr>
          <a:xfrm>
            <a:off x="6073715" y="2929237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ttore 1 98">
            <a:extLst>
              <a:ext uri="{FF2B5EF4-FFF2-40B4-BE49-F238E27FC236}">
                <a16:creationId xmlns:a16="http://schemas.microsoft.com/office/drawing/2014/main" id="{BE73B09C-5697-CB46-A376-CCA1A4560C2A}"/>
              </a:ext>
            </a:extLst>
          </p:cNvPr>
          <p:cNvCxnSpPr/>
          <p:nvPr/>
        </p:nvCxnSpPr>
        <p:spPr>
          <a:xfrm>
            <a:off x="6175315" y="2929237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ttore 1 99">
            <a:extLst>
              <a:ext uri="{FF2B5EF4-FFF2-40B4-BE49-F238E27FC236}">
                <a16:creationId xmlns:a16="http://schemas.microsoft.com/office/drawing/2014/main" id="{E07925C8-F3CB-E345-A849-5379772E9F17}"/>
              </a:ext>
            </a:extLst>
          </p:cNvPr>
          <p:cNvCxnSpPr/>
          <p:nvPr/>
        </p:nvCxnSpPr>
        <p:spPr>
          <a:xfrm>
            <a:off x="6005503" y="3115403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ttore 1 100">
            <a:extLst>
              <a:ext uri="{FF2B5EF4-FFF2-40B4-BE49-F238E27FC236}">
                <a16:creationId xmlns:a16="http://schemas.microsoft.com/office/drawing/2014/main" id="{FE6B2429-4F4E-DA45-9DFC-7A58C4D7F575}"/>
              </a:ext>
            </a:extLst>
          </p:cNvPr>
          <p:cNvCxnSpPr/>
          <p:nvPr/>
        </p:nvCxnSpPr>
        <p:spPr>
          <a:xfrm>
            <a:off x="6154668" y="3324226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ttore 1 101">
            <a:extLst>
              <a:ext uri="{FF2B5EF4-FFF2-40B4-BE49-F238E27FC236}">
                <a16:creationId xmlns:a16="http://schemas.microsoft.com/office/drawing/2014/main" id="{DD3A19D0-AB8B-4749-B2B3-252EBDCD4EF7}"/>
              </a:ext>
            </a:extLst>
          </p:cNvPr>
          <p:cNvCxnSpPr/>
          <p:nvPr/>
        </p:nvCxnSpPr>
        <p:spPr>
          <a:xfrm>
            <a:off x="5956251" y="3510857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ttore 1 102">
            <a:extLst>
              <a:ext uri="{FF2B5EF4-FFF2-40B4-BE49-F238E27FC236}">
                <a16:creationId xmlns:a16="http://schemas.microsoft.com/office/drawing/2014/main" id="{186592D6-20AA-9E4F-ACF3-A434E573C73D}"/>
              </a:ext>
            </a:extLst>
          </p:cNvPr>
          <p:cNvCxnSpPr/>
          <p:nvPr/>
        </p:nvCxnSpPr>
        <p:spPr>
          <a:xfrm>
            <a:off x="5900713" y="3700745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ttore 1 103">
            <a:extLst>
              <a:ext uri="{FF2B5EF4-FFF2-40B4-BE49-F238E27FC236}">
                <a16:creationId xmlns:a16="http://schemas.microsoft.com/office/drawing/2014/main" id="{6BB22231-9DB3-1B48-91FA-54F34E8C8676}"/>
              </a:ext>
            </a:extLst>
          </p:cNvPr>
          <p:cNvCxnSpPr/>
          <p:nvPr/>
        </p:nvCxnSpPr>
        <p:spPr>
          <a:xfrm>
            <a:off x="5891188" y="3900770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ttore 1 104">
            <a:extLst>
              <a:ext uri="{FF2B5EF4-FFF2-40B4-BE49-F238E27FC236}">
                <a16:creationId xmlns:a16="http://schemas.microsoft.com/office/drawing/2014/main" id="{5F4EC21E-1D73-1E4C-B9D7-A6151995D46C}"/>
              </a:ext>
            </a:extLst>
          </p:cNvPr>
          <p:cNvCxnSpPr/>
          <p:nvPr/>
        </p:nvCxnSpPr>
        <p:spPr>
          <a:xfrm>
            <a:off x="5926113" y="4097620"/>
            <a:ext cx="0" cy="111223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ttore 1 105">
            <a:extLst>
              <a:ext uri="{FF2B5EF4-FFF2-40B4-BE49-F238E27FC236}">
                <a16:creationId xmlns:a16="http://schemas.microsoft.com/office/drawing/2014/main" id="{95A224FC-56E4-AE49-8634-FEBF9B8891EB}"/>
              </a:ext>
            </a:extLst>
          </p:cNvPr>
          <p:cNvCxnSpPr/>
          <p:nvPr/>
        </p:nvCxnSpPr>
        <p:spPr>
          <a:xfrm>
            <a:off x="6821138" y="1745528"/>
            <a:ext cx="0" cy="111223"/>
          </a:xfrm>
          <a:prstGeom prst="line">
            <a:avLst/>
          </a:prstGeom>
          <a:ln w="127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ttore 1 106">
            <a:extLst>
              <a:ext uri="{FF2B5EF4-FFF2-40B4-BE49-F238E27FC236}">
                <a16:creationId xmlns:a16="http://schemas.microsoft.com/office/drawing/2014/main" id="{434FE256-2E24-BE46-9124-636FA08C9B49}"/>
              </a:ext>
            </a:extLst>
          </p:cNvPr>
          <p:cNvCxnSpPr/>
          <p:nvPr/>
        </p:nvCxnSpPr>
        <p:spPr>
          <a:xfrm>
            <a:off x="6021281" y="2137155"/>
            <a:ext cx="0" cy="111223"/>
          </a:xfrm>
          <a:prstGeom prst="line">
            <a:avLst/>
          </a:prstGeom>
          <a:ln w="127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ttore 1 107">
            <a:extLst>
              <a:ext uri="{FF2B5EF4-FFF2-40B4-BE49-F238E27FC236}">
                <a16:creationId xmlns:a16="http://schemas.microsoft.com/office/drawing/2014/main" id="{2175FF29-0263-B04A-A388-69D74CA941D5}"/>
              </a:ext>
            </a:extLst>
          </p:cNvPr>
          <p:cNvCxnSpPr/>
          <p:nvPr/>
        </p:nvCxnSpPr>
        <p:spPr>
          <a:xfrm>
            <a:off x="6014931" y="2336405"/>
            <a:ext cx="0" cy="111223"/>
          </a:xfrm>
          <a:prstGeom prst="line">
            <a:avLst/>
          </a:prstGeom>
          <a:ln w="127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ttore 1 108">
            <a:extLst>
              <a:ext uri="{FF2B5EF4-FFF2-40B4-BE49-F238E27FC236}">
                <a16:creationId xmlns:a16="http://schemas.microsoft.com/office/drawing/2014/main" id="{C2146A12-C4F5-5142-902E-11C8248D57FC}"/>
              </a:ext>
            </a:extLst>
          </p:cNvPr>
          <p:cNvCxnSpPr/>
          <p:nvPr/>
        </p:nvCxnSpPr>
        <p:spPr>
          <a:xfrm>
            <a:off x="6267694" y="2731565"/>
            <a:ext cx="0" cy="111223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ttore 1 109">
            <a:extLst>
              <a:ext uri="{FF2B5EF4-FFF2-40B4-BE49-F238E27FC236}">
                <a16:creationId xmlns:a16="http://schemas.microsoft.com/office/drawing/2014/main" id="{0A20F833-E398-4647-99B9-E368B7807BF2}"/>
              </a:ext>
            </a:extLst>
          </p:cNvPr>
          <p:cNvCxnSpPr/>
          <p:nvPr/>
        </p:nvCxnSpPr>
        <p:spPr>
          <a:xfrm>
            <a:off x="6299444" y="2731565"/>
            <a:ext cx="0" cy="111223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A90AB92D-9AE7-7E4A-9655-7607E22975F9}"/>
              </a:ext>
            </a:extLst>
          </p:cNvPr>
          <p:cNvSpPr txBox="1"/>
          <p:nvPr/>
        </p:nvSpPr>
        <p:spPr>
          <a:xfrm>
            <a:off x="5886229" y="3663233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15" name="CasellaDiTesto 114">
            <a:extLst>
              <a:ext uri="{FF2B5EF4-FFF2-40B4-BE49-F238E27FC236}">
                <a16:creationId xmlns:a16="http://schemas.microsoft.com/office/drawing/2014/main" id="{B7E20D7D-0B9B-234E-B28E-3144892955B9}"/>
              </a:ext>
            </a:extLst>
          </p:cNvPr>
          <p:cNvSpPr txBox="1"/>
          <p:nvPr/>
        </p:nvSpPr>
        <p:spPr>
          <a:xfrm>
            <a:off x="5864181" y="3861587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8123AE46-3CD2-1B41-A71F-D24FEEAEFDAF}"/>
              </a:ext>
            </a:extLst>
          </p:cNvPr>
          <p:cNvSpPr txBox="1"/>
          <p:nvPr/>
        </p:nvSpPr>
        <p:spPr>
          <a:xfrm>
            <a:off x="6076331" y="3276621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7FB66998-BE3D-D142-AA7D-432DE2658A47}"/>
              </a:ext>
            </a:extLst>
          </p:cNvPr>
          <p:cNvSpPr txBox="1"/>
          <p:nvPr/>
        </p:nvSpPr>
        <p:spPr>
          <a:xfrm>
            <a:off x="6136784" y="3061050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262225D0-3DD6-0E43-BA38-59DB98BBF883}"/>
              </a:ext>
            </a:extLst>
          </p:cNvPr>
          <p:cNvSpPr txBox="1"/>
          <p:nvPr/>
        </p:nvSpPr>
        <p:spPr>
          <a:xfrm>
            <a:off x="6276476" y="2687536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19" name="CasellaDiTesto 118">
            <a:extLst>
              <a:ext uri="{FF2B5EF4-FFF2-40B4-BE49-F238E27FC236}">
                <a16:creationId xmlns:a16="http://schemas.microsoft.com/office/drawing/2014/main" id="{99987064-D263-3648-AADB-B9E1F5291DB2}"/>
              </a:ext>
            </a:extLst>
          </p:cNvPr>
          <p:cNvSpPr txBox="1"/>
          <p:nvPr/>
        </p:nvSpPr>
        <p:spPr>
          <a:xfrm>
            <a:off x="6485255" y="1906032"/>
            <a:ext cx="156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0" name="Rombo 119">
            <a:extLst>
              <a:ext uri="{FF2B5EF4-FFF2-40B4-BE49-F238E27FC236}">
                <a16:creationId xmlns:a16="http://schemas.microsoft.com/office/drawing/2014/main" id="{FB1E7CDA-D5BE-6448-BB5C-FF999D9773C8}"/>
              </a:ext>
            </a:extLst>
          </p:cNvPr>
          <p:cNvSpPr/>
          <p:nvPr/>
        </p:nvSpPr>
        <p:spPr>
          <a:xfrm>
            <a:off x="6914278" y="1776879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1" name="Rombo 120">
            <a:extLst>
              <a:ext uri="{FF2B5EF4-FFF2-40B4-BE49-F238E27FC236}">
                <a16:creationId xmlns:a16="http://schemas.microsoft.com/office/drawing/2014/main" id="{26B13FE0-3C7E-A648-B9A4-4A5722D4BA89}"/>
              </a:ext>
            </a:extLst>
          </p:cNvPr>
          <p:cNvSpPr/>
          <p:nvPr/>
        </p:nvSpPr>
        <p:spPr>
          <a:xfrm>
            <a:off x="6733303" y="1776879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2" name="Rombo 121">
            <a:extLst>
              <a:ext uri="{FF2B5EF4-FFF2-40B4-BE49-F238E27FC236}">
                <a16:creationId xmlns:a16="http://schemas.microsoft.com/office/drawing/2014/main" id="{5A3AA43C-422B-4C4E-8766-8BAA43CC55BB}"/>
              </a:ext>
            </a:extLst>
          </p:cNvPr>
          <p:cNvSpPr/>
          <p:nvPr/>
        </p:nvSpPr>
        <p:spPr>
          <a:xfrm>
            <a:off x="7676801" y="1576397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3" name="Rombo 122">
            <a:extLst>
              <a:ext uri="{FF2B5EF4-FFF2-40B4-BE49-F238E27FC236}">
                <a16:creationId xmlns:a16="http://schemas.microsoft.com/office/drawing/2014/main" id="{F9FCA41D-89B8-1A48-AA60-9610580A3B96}"/>
              </a:ext>
            </a:extLst>
          </p:cNvPr>
          <p:cNvSpPr/>
          <p:nvPr/>
        </p:nvSpPr>
        <p:spPr>
          <a:xfrm>
            <a:off x="6254024" y="1976718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4" name="Rombo 123">
            <a:extLst>
              <a:ext uri="{FF2B5EF4-FFF2-40B4-BE49-F238E27FC236}">
                <a16:creationId xmlns:a16="http://schemas.microsoft.com/office/drawing/2014/main" id="{CF312546-873D-4148-8AC4-4B22CD7D9E30}"/>
              </a:ext>
            </a:extLst>
          </p:cNvPr>
          <p:cNvSpPr/>
          <p:nvPr/>
        </p:nvSpPr>
        <p:spPr>
          <a:xfrm>
            <a:off x="6070278" y="2167778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5" name="Rombo 124">
            <a:extLst>
              <a:ext uri="{FF2B5EF4-FFF2-40B4-BE49-F238E27FC236}">
                <a16:creationId xmlns:a16="http://schemas.microsoft.com/office/drawing/2014/main" id="{126E7370-DA2A-8E4D-A315-D97B5240862A}"/>
              </a:ext>
            </a:extLst>
          </p:cNvPr>
          <p:cNvSpPr/>
          <p:nvPr/>
        </p:nvSpPr>
        <p:spPr>
          <a:xfrm>
            <a:off x="6044501" y="2363163"/>
            <a:ext cx="61504" cy="61504"/>
          </a:xfrm>
          <a:prstGeom prst="diamon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6" name="Rombo 125">
            <a:extLst>
              <a:ext uri="{FF2B5EF4-FFF2-40B4-BE49-F238E27FC236}">
                <a16:creationId xmlns:a16="http://schemas.microsoft.com/office/drawing/2014/main" id="{3CBF664E-EAE5-B645-9C18-7FB6527063F2}"/>
              </a:ext>
            </a:extLst>
          </p:cNvPr>
          <p:cNvSpPr/>
          <p:nvPr/>
        </p:nvSpPr>
        <p:spPr>
          <a:xfrm>
            <a:off x="6092128" y="2954664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7" name="Rombo 126">
            <a:extLst>
              <a:ext uri="{FF2B5EF4-FFF2-40B4-BE49-F238E27FC236}">
                <a16:creationId xmlns:a16="http://schemas.microsoft.com/office/drawing/2014/main" id="{1074EDE9-7E94-DF49-AAE2-5B127715580D}"/>
              </a:ext>
            </a:extLst>
          </p:cNvPr>
          <p:cNvSpPr/>
          <p:nvPr/>
        </p:nvSpPr>
        <p:spPr>
          <a:xfrm>
            <a:off x="6029476" y="3141345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8" name="Rombo 127">
            <a:extLst>
              <a:ext uri="{FF2B5EF4-FFF2-40B4-BE49-F238E27FC236}">
                <a16:creationId xmlns:a16="http://schemas.microsoft.com/office/drawing/2014/main" id="{FFDE8309-C0F2-F642-9F56-50200CA71404}"/>
              </a:ext>
            </a:extLst>
          </p:cNvPr>
          <p:cNvSpPr/>
          <p:nvPr/>
        </p:nvSpPr>
        <p:spPr>
          <a:xfrm>
            <a:off x="5979183" y="3538144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9" name="Rombo 128">
            <a:extLst>
              <a:ext uri="{FF2B5EF4-FFF2-40B4-BE49-F238E27FC236}">
                <a16:creationId xmlns:a16="http://schemas.microsoft.com/office/drawing/2014/main" id="{A6718A52-348C-CB4F-9627-FF10AF1A3912}"/>
              </a:ext>
            </a:extLst>
          </p:cNvPr>
          <p:cNvSpPr/>
          <p:nvPr/>
        </p:nvSpPr>
        <p:spPr>
          <a:xfrm>
            <a:off x="5912530" y="3727713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0" name="Rombo 129">
            <a:extLst>
              <a:ext uri="{FF2B5EF4-FFF2-40B4-BE49-F238E27FC236}">
                <a16:creationId xmlns:a16="http://schemas.microsoft.com/office/drawing/2014/main" id="{B7FC17BB-A27C-D846-9B06-64521948797B}"/>
              </a:ext>
            </a:extLst>
          </p:cNvPr>
          <p:cNvSpPr/>
          <p:nvPr/>
        </p:nvSpPr>
        <p:spPr>
          <a:xfrm>
            <a:off x="5918880" y="3934088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1" name="Rombo 130">
            <a:extLst>
              <a:ext uri="{FF2B5EF4-FFF2-40B4-BE49-F238E27FC236}">
                <a16:creationId xmlns:a16="http://schemas.microsoft.com/office/drawing/2014/main" id="{8CF55E54-25ED-2145-8EED-59F6E0517D8A}"/>
              </a:ext>
            </a:extLst>
          </p:cNvPr>
          <p:cNvSpPr/>
          <p:nvPr/>
        </p:nvSpPr>
        <p:spPr>
          <a:xfrm>
            <a:off x="5918880" y="4127763"/>
            <a:ext cx="61504" cy="6150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2" name="Rombo 131">
            <a:extLst>
              <a:ext uri="{FF2B5EF4-FFF2-40B4-BE49-F238E27FC236}">
                <a16:creationId xmlns:a16="http://schemas.microsoft.com/office/drawing/2014/main" id="{63FC9D6B-B420-7243-AD6D-9B9C72480A4C}"/>
              </a:ext>
            </a:extLst>
          </p:cNvPr>
          <p:cNvSpPr/>
          <p:nvPr/>
        </p:nvSpPr>
        <p:spPr>
          <a:xfrm>
            <a:off x="6212261" y="2559052"/>
            <a:ext cx="61504" cy="61504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3" name="Rombo 132">
            <a:extLst>
              <a:ext uri="{FF2B5EF4-FFF2-40B4-BE49-F238E27FC236}">
                <a16:creationId xmlns:a16="http://schemas.microsoft.com/office/drawing/2014/main" id="{81CF44C3-ED10-0A4D-8854-4A0217CA9DB2}"/>
              </a:ext>
            </a:extLst>
          </p:cNvPr>
          <p:cNvSpPr/>
          <p:nvPr/>
        </p:nvSpPr>
        <p:spPr>
          <a:xfrm>
            <a:off x="6314184" y="2762261"/>
            <a:ext cx="61504" cy="61504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2" name="CasellaDiTesto 151">
            <a:extLst>
              <a:ext uri="{FF2B5EF4-FFF2-40B4-BE49-F238E27FC236}">
                <a16:creationId xmlns:a16="http://schemas.microsoft.com/office/drawing/2014/main" id="{CCEB74A4-EF48-0341-AD96-E6491367B4D4}"/>
              </a:ext>
            </a:extLst>
          </p:cNvPr>
          <p:cNvSpPr txBox="1"/>
          <p:nvPr/>
        </p:nvSpPr>
        <p:spPr>
          <a:xfrm>
            <a:off x="6214249" y="4557258"/>
            <a:ext cx="1970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from anti-CD19 CAR T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infusion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4" name="Connettore 1 153">
            <a:extLst>
              <a:ext uri="{FF2B5EF4-FFF2-40B4-BE49-F238E27FC236}">
                <a16:creationId xmlns:a16="http://schemas.microsoft.com/office/drawing/2014/main" id="{2AAC19F4-C90D-A440-A323-10AB3917E051}"/>
              </a:ext>
            </a:extLst>
          </p:cNvPr>
          <p:cNvCxnSpPr>
            <a:cxnSpLocks/>
          </p:cNvCxnSpPr>
          <p:nvPr/>
        </p:nvCxnSpPr>
        <p:spPr>
          <a:xfrm>
            <a:off x="8455455" y="1476226"/>
            <a:ext cx="0" cy="2905655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ttore 1 155">
            <a:extLst>
              <a:ext uri="{FF2B5EF4-FFF2-40B4-BE49-F238E27FC236}">
                <a16:creationId xmlns:a16="http://schemas.microsoft.com/office/drawing/2014/main" id="{6D623229-CB49-5643-B2D5-EFE4B95A6090}"/>
              </a:ext>
            </a:extLst>
          </p:cNvPr>
          <p:cNvCxnSpPr>
            <a:cxnSpLocks/>
          </p:cNvCxnSpPr>
          <p:nvPr/>
        </p:nvCxnSpPr>
        <p:spPr>
          <a:xfrm>
            <a:off x="5860536" y="1476226"/>
            <a:ext cx="0" cy="2913893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ttore 1 157">
            <a:extLst>
              <a:ext uri="{FF2B5EF4-FFF2-40B4-BE49-F238E27FC236}">
                <a16:creationId xmlns:a16="http://schemas.microsoft.com/office/drawing/2014/main" id="{7435B3DB-C8B0-9841-8B1D-1B5A92D42874}"/>
              </a:ext>
            </a:extLst>
          </p:cNvPr>
          <p:cNvCxnSpPr>
            <a:cxnSpLocks/>
          </p:cNvCxnSpPr>
          <p:nvPr/>
        </p:nvCxnSpPr>
        <p:spPr>
          <a:xfrm>
            <a:off x="6725510" y="1476226"/>
            <a:ext cx="0" cy="2905655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ttore 1 156">
            <a:extLst>
              <a:ext uri="{FF2B5EF4-FFF2-40B4-BE49-F238E27FC236}">
                <a16:creationId xmlns:a16="http://schemas.microsoft.com/office/drawing/2014/main" id="{9C50985E-213E-4B4F-942D-31E0F2829583}"/>
              </a:ext>
            </a:extLst>
          </p:cNvPr>
          <p:cNvCxnSpPr>
            <a:cxnSpLocks/>
          </p:cNvCxnSpPr>
          <p:nvPr/>
        </p:nvCxnSpPr>
        <p:spPr>
          <a:xfrm>
            <a:off x="6293023" y="1476226"/>
            <a:ext cx="0" cy="2905655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ttore 1 158">
            <a:extLst>
              <a:ext uri="{FF2B5EF4-FFF2-40B4-BE49-F238E27FC236}">
                <a16:creationId xmlns:a16="http://schemas.microsoft.com/office/drawing/2014/main" id="{6F74A25A-19C3-BD42-A81F-4922CD4BE4C2}"/>
              </a:ext>
            </a:extLst>
          </p:cNvPr>
          <p:cNvCxnSpPr>
            <a:cxnSpLocks/>
          </p:cNvCxnSpPr>
          <p:nvPr/>
        </p:nvCxnSpPr>
        <p:spPr>
          <a:xfrm>
            <a:off x="7157996" y="1476226"/>
            <a:ext cx="0" cy="2913893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ttore 1 159">
            <a:extLst>
              <a:ext uri="{FF2B5EF4-FFF2-40B4-BE49-F238E27FC236}">
                <a16:creationId xmlns:a16="http://schemas.microsoft.com/office/drawing/2014/main" id="{944482F2-96EB-CD48-9E45-F7C970A8B60B}"/>
              </a:ext>
            </a:extLst>
          </p:cNvPr>
          <p:cNvCxnSpPr>
            <a:cxnSpLocks/>
          </p:cNvCxnSpPr>
          <p:nvPr/>
        </p:nvCxnSpPr>
        <p:spPr>
          <a:xfrm>
            <a:off x="7590483" y="1476226"/>
            <a:ext cx="0" cy="2905655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ttore 1 160">
            <a:extLst>
              <a:ext uri="{FF2B5EF4-FFF2-40B4-BE49-F238E27FC236}">
                <a16:creationId xmlns:a16="http://schemas.microsoft.com/office/drawing/2014/main" id="{C4EB2B63-11E8-4049-B730-AF8B9C0E407B}"/>
              </a:ext>
            </a:extLst>
          </p:cNvPr>
          <p:cNvCxnSpPr>
            <a:cxnSpLocks/>
          </p:cNvCxnSpPr>
          <p:nvPr/>
        </p:nvCxnSpPr>
        <p:spPr>
          <a:xfrm>
            <a:off x="8022969" y="1476226"/>
            <a:ext cx="0" cy="2905655"/>
          </a:xfrm>
          <a:prstGeom prst="line">
            <a:avLst/>
          </a:prstGeom>
          <a:ln>
            <a:solidFill>
              <a:srgbClr val="C5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CasellaDiTesto 210">
            <a:extLst>
              <a:ext uri="{FF2B5EF4-FFF2-40B4-BE49-F238E27FC236}">
                <a16:creationId xmlns:a16="http://schemas.microsoft.com/office/drawing/2014/main" id="{E52AD610-6009-BF45-B067-DC485A3E95FE}"/>
              </a:ext>
            </a:extLst>
          </p:cNvPr>
          <p:cNvSpPr txBox="1"/>
          <p:nvPr/>
        </p:nvSpPr>
        <p:spPr>
          <a:xfrm>
            <a:off x="5743468" y="4333201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12" name="CasellaDiTesto 211">
            <a:extLst>
              <a:ext uri="{FF2B5EF4-FFF2-40B4-BE49-F238E27FC236}">
                <a16:creationId xmlns:a16="http://schemas.microsoft.com/office/drawing/2014/main" id="{2E424070-D841-4E4A-AF26-7E5DB1C0BCA5}"/>
              </a:ext>
            </a:extLst>
          </p:cNvPr>
          <p:cNvSpPr txBox="1"/>
          <p:nvPr/>
        </p:nvSpPr>
        <p:spPr>
          <a:xfrm>
            <a:off x="6159104" y="4333201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13" name="CasellaDiTesto 212">
            <a:extLst>
              <a:ext uri="{FF2B5EF4-FFF2-40B4-BE49-F238E27FC236}">
                <a16:creationId xmlns:a16="http://schemas.microsoft.com/office/drawing/2014/main" id="{5AE8997D-4C00-604F-9B45-EFCB0CD071FD}"/>
              </a:ext>
            </a:extLst>
          </p:cNvPr>
          <p:cNvSpPr txBox="1"/>
          <p:nvPr/>
        </p:nvSpPr>
        <p:spPr>
          <a:xfrm>
            <a:off x="6604968" y="4333201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214" name="CasellaDiTesto 213">
            <a:extLst>
              <a:ext uri="{FF2B5EF4-FFF2-40B4-BE49-F238E27FC236}">
                <a16:creationId xmlns:a16="http://schemas.microsoft.com/office/drawing/2014/main" id="{9DE08EC0-4C51-2C43-A1C4-839212707941}"/>
              </a:ext>
            </a:extLst>
          </p:cNvPr>
          <p:cNvSpPr txBox="1"/>
          <p:nvPr/>
        </p:nvSpPr>
        <p:spPr>
          <a:xfrm>
            <a:off x="7013047" y="4333201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215" name="CasellaDiTesto 214">
            <a:extLst>
              <a:ext uri="{FF2B5EF4-FFF2-40B4-BE49-F238E27FC236}">
                <a16:creationId xmlns:a16="http://schemas.microsoft.com/office/drawing/2014/main" id="{D13C06D3-0184-9645-A0EB-95DB25E74FC5}"/>
              </a:ext>
            </a:extLst>
          </p:cNvPr>
          <p:cNvSpPr txBox="1"/>
          <p:nvPr/>
        </p:nvSpPr>
        <p:spPr>
          <a:xfrm>
            <a:off x="7436240" y="4333201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216" name="CasellaDiTesto 215">
            <a:extLst>
              <a:ext uri="{FF2B5EF4-FFF2-40B4-BE49-F238E27FC236}">
                <a16:creationId xmlns:a16="http://schemas.microsoft.com/office/drawing/2014/main" id="{8D0124C9-A240-DF4A-A4B8-63E39545970A}"/>
              </a:ext>
            </a:extLst>
          </p:cNvPr>
          <p:cNvSpPr txBox="1"/>
          <p:nvPr/>
        </p:nvSpPr>
        <p:spPr>
          <a:xfrm>
            <a:off x="7897219" y="4333201"/>
            <a:ext cx="3245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217" name="CasellaDiTesto 216">
            <a:extLst>
              <a:ext uri="{FF2B5EF4-FFF2-40B4-BE49-F238E27FC236}">
                <a16:creationId xmlns:a16="http://schemas.microsoft.com/office/drawing/2014/main" id="{CEEA3E61-CB77-3D4C-8BB2-FEB2B9462505}"/>
              </a:ext>
            </a:extLst>
          </p:cNvPr>
          <p:cNvSpPr txBox="1"/>
          <p:nvPr/>
        </p:nvSpPr>
        <p:spPr>
          <a:xfrm>
            <a:off x="8305297" y="4333201"/>
            <a:ext cx="3465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72</a:t>
            </a:r>
          </a:p>
        </p:txBody>
      </p:sp>
      <p:grpSp>
        <p:nvGrpSpPr>
          <p:cNvPr id="226" name="Gruppo 225">
            <a:extLst>
              <a:ext uri="{FF2B5EF4-FFF2-40B4-BE49-F238E27FC236}">
                <a16:creationId xmlns:a16="http://schemas.microsoft.com/office/drawing/2014/main" id="{4C0A2F4A-9CD9-B044-B22D-1DB891E0A539}"/>
              </a:ext>
            </a:extLst>
          </p:cNvPr>
          <p:cNvGrpSpPr/>
          <p:nvPr/>
        </p:nvGrpSpPr>
        <p:grpSpPr>
          <a:xfrm>
            <a:off x="8682207" y="1057700"/>
            <a:ext cx="3335862" cy="4531963"/>
            <a:chOff x="8654662" y="1344413"/>
            <a:chExt cx="3335862" cy="4531963"/>
          </a:xfrm>
        </p:grpSpPr>
        <p:sp>
          <p:nvSpPr>
            <p:cNvPr id="227" name="CasellaDiTesto 226">
              <a:extLst>
                <a:ext uri="{FF2B5EF4-FFF2-40B4-BE49-F238E27FC236}">
                  <a16:creationId xmlns:a16="http://schemas.microsoft.com/office/drawing/2014/main" id="{B8BF6980-E75A-2D4F-AF89-DEC491C36BD1}"/>
                </a:ext>
              </a:extLst>
            </p:cNvPr>
            <p:cNvSpPr txBox="1"/>
            <p:nvPr/>
          </p:nvSpPr>
          <p:spPr>
            <a:xfrm>
              <a:off x="8654662" y="1344413"/>
              <a:ext cx="3315645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b="1" dirty="0" err="1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Discussion</a:t>
              </a:r>
              <a:r>
                <a:rPr lang="it-IT" sz="16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600" b="1" dirty="0" err="1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points</a:t>
              </a:r>
              <a:endParaRPr lang="it-IT" sz="16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spcBef>
                  <a:spcPts val="240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  <a:defRPr/>
              </a:pPr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Post CAR-T failure: 79% relapsed/progressed in previous PET-avid sites. Need for RT consolidation to high risk lesions sites after/before CAR-T?</a:t>
              </a:r>
            </a:p>
            <a:p>
              <a:pPr marL="285750" indent="-285750">
                <a:spcBef>
                  <a:spcPts val="240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  <a:defRPr/>
              </a:pPr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Preclinically, low‐dose RT conditioning can sensitize antigen‐negative tumour cells to </a:t>
              </a:r>
              <a:b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CAR-T‐mediated elimination by activated CAR-T secretion of TRAIL cytokines. </a:t>
              </a:r>
            </a:p>
            <a:p>
              <a:pPr marL="285750" indent="-285750">
                <a:spcBef>
                  <a:spcPts val="240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  <a:defRPr/>
              </a:pPr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RT‐CAR-T synergy may be via abscopal effects producing enhanced tumour‐specific immunity against irradiated and distant sites </a:t>
              </a:r>
            </a:p>
          </p:txBody>
        </p:sp>
        <p:cxnSp>
          <p:nvCxnSpPr>
            <p:cNvPr id="228" name="Connettore 1 227">
              <a:extLst>
                <a:ext uri="{FF2B5EF4-FFF2-40B4-BE49-F238E27FC236}">
                  <a16:creationId xmlns:a16="http://schemas.microsoft.com/office/drawing/2014/main" id="{5EFDFE19-F941-A14E-A618-930239C6797F}"/>
                </a:ext>
              </a:extLst>
            </p:cNvPr>
            <p:cNvCxnSpPr>
              <a:cxnSpLocks/>
            </p:cNvCxnSpPr>
            <p:nvPr/>
          </p:nvCxnSpPr>
          <p:spPr>
            <a:xfrm>
              <a:off x="8762865" y="1774276"/>
              <a:ext cx="3227659" cy="0"/>
            </a:xfrm>
            <a:prstGeom prst="line">
              <a:avLst/>
            </a:prstGeom>
            <a:ln w="12700">
              <a:solidFill>
                <a:srgbClr val="F38D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nettore 1 228">
              <a:extLst>
                <a:ext uri="{FF2B5EF4-FFF2-40B4-BE49-F238E27FC236}">
                  <a16:creationId xmlns:a16="http://schemas.microsoft.com/office/drawing/2014/main" id="{C1F8FFC0-AC35-3A4D-990F-0290FFB71C9B}"/>
                </a:ext>
              </a:extLst>
            </p:cNvPr>
            <p:cNvCxnSpPr>
              <a:cxnSpLocks/>
            </p:cNvCxnSpPr>
            <p:nvPr/>
          </p:nvCxnSpPr>
          <p:spPr>
            <a:xfrm>
              <a:off x="8762865" y="3145876"/>
              <a:ext cx="3227659" cy="0"/>
            </a:xfrm>
            <a:prstGeom prst="line">
              <a:avLst/>
            </a:prstGeom>
            <a:ln w="12700">
              <a:solidFill>
                <a:srgbClr val="F38D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nettore 1 229">
              <a:extLst>
                <a:ext uri="{FF2B5EF4-FFF2-40B4-BE49-F238E27FC236}">
                  <a16:creationId xmlns:a16="http://schemas.microsoft.com/office/drawing/2014/main" id="{77E32990-0006-5D47-A5B7-1893371A7299}"/>
                </a:ext>
              </a:extLst>
            </p:cNvPr>
            <p:cNvCxnSpPr>
              <a:cxnSpLocks/>
            </p:cNvCxnSpPr>
            <p:nvPr/>
          </p:nvCxnSpPr>
          <p:spPr>
            <a:xfrm>
              <a:off x="8762865" y="4720676"/>
              <a:ext cx="3227659" cy="0"/>
            </a:xfrm>
            <a:prstGeom prst="line">
              <a:avLst/>
            </a:prstGeom>
            <a:ln w="12700">
              <a:solidFill>
                <a:srgbClr val="F38D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Connettore 1 230">
              <a:extLst>
                <a:ext uri="{FF2B5EF4-FFF2-40B4-BE49-F238E27FC236}">
                  <a16:creationId xmlns:a16="http://schemas.microsoft.com/office/drawing/2014/main" id="{50F51E14-0BB0-D347-B9FA-40239B2744F9}"/>
                </a:ext>
              </a:extLst>
            </p:cNvPr>
            <p:cNvCxnSpPr>
              <a:cxnSpLocks/>
            </p:cNvCxnSpPr>
            <p:nvPr/>
          </p:nvCxnSpPr>
          <p:spPr>
            <a:xfrm>
              <a:off x="8762865" y="5876376"/>
              <a:ext cx="3227659" cy="0"/>
            </a:xfrm>
            <a:prstGeom prst="line">
              <a:avLst/>
            </a:prstGeom>
            <a:ln w="12700">
              <a:solidFill>
                <a:srgbClr val="F38D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Gruppo 231">
            <a:extLst>
              <a:ext uri="{FF2B5EF4-FFF2-40B4-BE49-F238E27FC236}">
                <a16:creationId xmlns:a16="http://schemas.microsoft.com/office/drawing/2014/main" id="{2652358D-DFD7-A64F-A900-9CAA2FAE0797}"/>
              </a:ext>
            </a:extLst>
          </p:cNvPr>
          <p:cNvGrpSpPr/>
          <p:nvPr/>
        </p:nvGrpSpPr>
        <p:grpSpPr>
          <a:xfrm>
            <a:off x="6620849" y="2045570"/>
            <a:ext cx="1875118" cy="2209834"/>
            <a:chOff x="6803731" y="1797373"/>
            <a:chExt cx="1875118" cy="2209834"/>
          </a:xfrm>
        </p:grpSpPr>
        <p:sp>
          <p:nvSpPr>
            <p:cNvPr id="233" name="Rettangolo con angoli arrotondati 232">
              <a:extLst>
                <a:ext uri="{FF2B5EF4-FFF2-40B4-BE49-F238E27FC236}">
                  <a16:creationId xmlns:a16="http://schemas.microsoft.com/office/drawing/2014/main" id="{8163782E-5439-DB45-BB0B-5792B022DC8C}"/>
                </a:ext>
              </a:extLst>
            </p:cNvPr>
            <p:cNvSpPr/>
            <p:nvPr/>
          </p:nvSpPr>
          <p:spPr>
            <a:xfrm>
              <a:off x="6803731" y="1828222"/>
              <a:ext cx="1875118" cy="2178985"/>
            </a:xfrm>
            <a:prstGeom prst="roundRect">
              <a:avLst>
                <a:gd name="adj" fmla="val 4698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cxnSp>
          <p:nvCxnSpPr>
            <p:cNvPr id="234" name="Connettore 1 233">
              <a:extLst>
                <a:ext uri="{FF2B5EF4-FFF2-40B4-BE49-F238E27FC236}">
                  <a16:creationId xmlns:a16="http://schemas.microsoft.com/office/drawing/2014/main" id="{16D908DF-D13D-F840-9BF0-76DB60777556}"/>
                </a:ext>
              </a:extLst>
            </p:cNvPr>
            <p:cNvCxnSpPr>
              <a:cxnSpLocks/>
            </p:cNvCxnSpPr>
            <p:nvPr/>
          </p:nvCxnSpPr>
          <p:spPr>
            <a:xfrm>
              <a:off x="6925974" y="2523854"/>
              <a:ext cx="0" cy="111223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nettore 1 234">
              <a:extLst>
                <a:ext uri="{FF2B5EF4-FFF2-40B4-BE49-F238E27FC236}">
                  <a16:creationId xmlns:a16="http://schemas.microsoft.com/office/drawing/2014/main" id="{7C788862-77BD-824E-8E13-AC2363ED0245}"/>
                </a:ext>
              </a:extLst>
            </p:cNvPr>
            <p:cNvCxnSpPr>
              <a:cxnSpLocks/>
            </p:cNvCxnSpPr>
            <p:nvPr/>
          </p:nvCxnSpPr>
          <p:spPr>
            <a:xfrm>
              <a:off x="6925974" y="2662456"/>
              <a:ext cx="0" cy="111223"/>
            </a:xfrm>
            <a:prstGeom prst="line">
              <a:avLst/>
            </a:prstGeom>
            <a:ln w="12700">
              <a:solidFill>
                <a:srgbClr val="E69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Connettore 1 235">
              <a:extLst>
                <a:ext uri="{FF2B5EF4-FFF2-40B4-BE49-F238E27FC236}">
                  <a16:creationId xmlns:a16="http://schemas.microsoft.com/office/drawing/2014/main" id="{92244106-A6F6-C940-A989-A0E4127DB9D2}"/>
                </a:ext>
              </a:extLst>
            </p:cNvPr>
            <p:cNvCxnSpPr>
              <a:cxnSpLocks/>
            </p:cNvCxnSpPr>
            <p:nvPr/>
          </p:nvCxnSpPr>
          <p:spPr>
            <a:xfrm>
              <a:off x="6925974" y="2803659"/>
              <a:ext cx="0" cy="111223"/>
            </a:xfrm>
            <a:prstGeom prst="line">
              <a:avLst/>
            </a:prstGeom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Rettangolo 236">
              <a:extLst>
                <a:ext uri="{FF2B5EF4-FFF2-40B4-BE49-F238E27FC236}">
                  <a16:creationId xmlns:a16="http://schemas.microsoft.com/office/drawing/2014/main" id="{8F677690-BCA3-8041-B337-CEF312C3DE90}"/>
                </a:ext>
              </a:extLst>
            </p:cNvPr>
            <p:cNvSpPr/>
            <p:nvPr/>
          </p:nvSpPr>
          <p:spPr>
            <a:xfrm>
              <a:off x="6921539" y="2053352"/>
              <a:ext cx="185512" cy="72000"/>
            </a:xfrm>
            <a:prstGeom prst="rect">
              <a:avLst/>
            </a:prstGeom>
            <a:solidFill>
              <a:srgbClr val="58949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8" name="Rettangolo 237">
              <a:extLst>
                <a:ext uri="{FF2B5EF4-FFF2-40B4-BE49-F238E27FC236}">
                  <a16:creationId xmlns:a16="http://schemas.microsoft.com/office/drawing/2014/main" id="{F8F5E555-4887-734F-867C-4264B0A5AA20}"/>
                </a:ext>
              </a:extLst>
            </p:cNvPr>
            <p:cNvSpPr/>
            <p:nvPr/>
          </p:nvSpPr>
          <p:spPr>
            <a:xfrm>
              <a:off x="6921539" y="2202208"/>
              <a:ext cx="185512" cy="72000"/>
            </a:xfrm>
            <a:prstGeom prst="rect">
              <a:avLst/>
            </a:prstGeom>
            <a:solidFill>
              <a:srgbClr val="F38D08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9" name="Rettangolo 238">
              <a:extLst>
                <a:ext uri="{FF2B5EF4-FFF2-40B4-BE49-F238E27FC236}">
                  <a16:creationId xmlns:a16="http://schemas.microsoft.com/office/drawing/2014/main" id="{57DE22F0-6554-9545-93AA-13DF94433CDF}"/>
                </a:ext>
              </a:extLst>
            </p:cNvPr>
            <p:cNvSpPr/>
            <p:nvPr/>
          </p:nvSpPr>
          <p:spPr>
            <a:xfrm>
              <a:off x="6924201" y="3195229"/>
              <a:ext cx="37785" cy="50134"/>
            </a:xfrm>
            <a:prstGeom prst="rect">
              <a:avLst/>
            </a:prstGeom>
            <a:solidFill>
              <a:srgbClr val="FF5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0" name="Rombo 239">
              <a:extLst>
                <a:ext uri="{FF2B5EF4-FFF2-40B4-BE49-F238E27FC236}">
                  <a16:creationId xmlns:a16="http://schemas.microsoft.com/office/drawing/2014/main" id="{9F86FC53-9BF5-4046-898A-8195ED5EDAFD}"/>
                </a:ext>
              </a:extLst>
            </p:cNvPr>
            <p:cNvSpPr/>
            <p:nvPr/>
          </p:nvSpPr>
          <p:spPr>
            <a:xfrm>
              <a:off x="6912341" y="3302625"/>
              <a:ext cx="61504" cy="61504"/>
            </a:xfrm>
            <a:prstGeom prst="diamond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1" name="Rombo 240">
              <a:extLst>
                <a:ext uri="{FF2B5EF4-FFF2-40B4-BE49-F238E27FC236}">
                  <a16:creationId xmlns:a16="http://schemas.microsoft.com/office/drawing/2014/main" id="{7F6A925F-49D2-7847-A319-58947B8C0EF7}"/>
                </a:ext>
              </a:extLst>
            </p:cNvPr>
            <p:cNvSpPr/>
            <p:nvPr/>
          </p:nvSpPr>
          <p:spPr>
            <a:xfrm>
              <a:off x="6910898" y="3430804"/>
              <a:ext cx="61504" cy="61504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2" name="Rombo 241">
              <a:extLst>
                <a:ext uri="{FF2B5EF4-FFF2-40B4-BE49-F238E27FC236}">
                  <a16:creationId xmlns:a16="http://schemas.microsoft.com/office/drawing/2014/main" id="{F4C11BCD-81BE-1F43-AE9B-6ED7EDE0A8F1}"/>
                </a:ext>
              </a:extLst>
            </p:cNvPr>
            <p:cNvSpPr/>
            <p:nvPr/>
          </p:nvSpPr>
          <p:spPr>
            <a:xfrm>
              <a:off x="6912995" y="3549240"/>
              <a:ext cx="61504" cy="6150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43" name="Connettore 2 242">
              <a:extLst>
                <a:ext uri="{FF2B5EF4-FFF2-40B4-BE49-F238E27FC236}">
                  <a16:creationId xmlns:a16="http://schemas.microsoft.com/office/drawing/2014/main" id="{F473C319-C3B5-5940-852F-27232F0CBE55}"/>
                </a:ext>
              </a:extLst>
            </p:cNvPr>
            <p:cNvCxnSpPr>
              <a:cxnSpLocks/>
            </p:cNvCxnSpPr>
            <p:nvPr/>
          </p:nvCxnSpPr>
          <p:spPr>
            <a:xfrm>
              <a:off x="6891224" y="3715090"/>
              <a:ext cx="11011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CasellaDiTesto 243">
              <a:extLst>
                <a:ext uri="{FF2B5EF4-FFF2-40B4-BE49-F238E27FC236}">
                  <a16:creationId xmlns:a16="http://schemas.microsoft.com/office/drawing/2014/main" id="{00336AEF-010A-E545-B666-C4A2BA04F044}"/>
                </a:ext>
              </a:extLst>
            </p:cNvPr>
            <p:cNvSpPr txBox="1"/>
            <p:nvPr/>
          </p:nvSpPr>
          <p:spPr>
            <a:xfrm>
              <a:off x="6831701" y="3729638"/>
              <a:ext cx="1566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50" dirty="0">
                  <a:solidFill>
                    <a:srgbClr val="FF0000"/>
                  </a:solidFill>
                </a:rPr>
                <a:t>*</a:t>
              </a:r>
            </a:p>
          </p:txBody>
        </p:sp>
        <p:sp>
          <p:nvSpPr>
            <p:cNvPr id="245" name="CasellaDiTesto 244">
              <a:extLst>
                <a:ext uri="{FF2B5EF4-FFF2-40B4-BE49-F238E27FC236}">
                  <a16:creationId xmlns:a16="http://schemas.microsoft.com/office/drawing/2014/main" id="{EB0CEEA8-D77A-0441-8EC8-929A183FFBC5}"/>
                </a:ext>
              </a:extLst>
            </p:cNvPr>
            <p:cNvSpPr txBox="1"/>
            <p:nvPr/>
          </p:nvSpPr>
          <p:spPr>
            <a:xfrm>
              <a:off x="7096664" y="1969475"/>
              <a:ext cx="6206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Localized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CasellaDiTesto 245">
              <a:extLst>
                <a:ext uri="{FF2B5EF4-FFF2-40B4-BE49-F238E27FC236}">
                  <a16:creationId xmlns:a16="http://schemas.microsoft.com/office/drawing/2014/main" id="{A58F6F6F-B70B-A44D-A985-82D8F90AB2C9}"/>
                </a:ext>
              </a:extLst>
            </p:cNvPr>
            <p:cNvSpPr txBox="1"/>
            <p:nvPr/>
          </p:nvSpPr>
          <p:spPr>
            <a:xfrm>
              <a:off x="7096664" y="2131090"/>
              <a:ext cx="64472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Advanced</a:t>
              </a:r>
            </a:p>
          </p:txBody>
        </p:sp>
        <p:sp>
          <p:nvSpPr>
            <p:cNvPr id="247" name="CasellaDiTesto 246">
              <a:extLst>
                <a:ext uri="{FF2B5EF4-FFF2-40B4-BE49-F238E27FC236}">
                  <a16:creationId xmlns:a16="http://schemas.microsoft.com/office/drawing/2014/main" id="{8759E07A-C5E1-3C49-B8A5-FA0478A7108E}"/>
                </a:ext>
              </a:extLst>
            </p:cNvPr>
            <p:cNvSpPr txBox="1"/>
            <p:nvPr/>
          </p:nvSpPr>
          <p:spPr>
            <a:xfrm>
              <a:off x="7096664" y="2444984"/>
              <a:ext cx="7986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Radiotherapy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CasellaDiTesto 247">
              <a:extLst>
                <a:ext uri="{FF2B5EF4-FFF2-40B4-BE49-F238E27FC236}">
                  <a16:creationId xmlns:a16="http://schemas.microsoft.com/office/drawing/2014/main" id="{C6E01815-EA48-934E-AEBC-DF4DDD32530B}"/>
                </a:ext>
              </a:extLst>
            </p:cNvPr>
            <p:cNvSpPr txBox="1"/>
            <p:nvPr/>
          </p:nvSpPr>
          <p:spPr>
            <a:xfrm>
              <a:off x="7096664" y="2589264"/>
              <a:ext cx="11432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Allogeneic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transplant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CasellaDiTesto 248">
              <a:extLst>
                <a:ext uri="{FF2B5EF4-FFF2-40B4-BE49-F238E27FC236}">
                  <a16:creationId xmlns:a16="http://schemas.microsoft.com/office/drawing/2014/main" id="{4BBD6F7A-E1D3-C34C-BED3-6E66CD8D94E4}"/>
                </a:ext>
              </a:extLst>
            </p:cNvPr>
            <p:cNvSpPr txBox="1"/>
            <p:nvPr/>
          </p:nvSpPr>
          <p:spPr>
            <a:xfrm>
              <a:off x="7096664" y="2730636"/>
              <a:ext cx="13596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Additional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CAR-T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infusion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CasellaDiTesto 249">
              <a:extLst>
                <a:ext uri="{FF2B5EF4-FFF2-40B4-BE49-F238E27FC236}">
                  <a16:creationId xmlns:a16="http://schemas.microsoft.com/office/drawing/2014/main" id="{BC771BF7-4E4C-624B-BF8B-93B91CC59C75}"/>
                </a:ext>
              </a:extLst>
            </p:cNvPr>
            <p:cNvSpPr txBox="1"/>
            <p:nvPr/>
          </p:nvSpPr>
          <p:spPr>
            <a:xfrm>
              <a:off x="7096664" y="3106449"/>
              <a:ext cx="141417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Post CAR-T relapse (RD1)</a:t>
              </a: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Complete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response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(CR)</a:t>
              </a:r>
            </a:p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Partial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response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(PR)</a:t>
              </a: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Progressive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disease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(RD2)</a:t>
              </a:r>
            </a:p>
            <a:p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Ongoing</a:t>
              </a:r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response</a:t>
              </a:r>
              <a:endParaRPr lang="it-IT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it-IT" sz="800" dirty="0">
                  <a:latin typeface="Arial" panose="020B0604020202020204" pitchFamily="34" charset="0"/>
                  <a:cs typeface="Arial" panose="020B0604020202020204" pitchFamily="34" charset="0"/>
                </a:rPr>
                <a:t>Death</a:t>
              </a:r>
            </a:p>
          </p:txBody>
        </p:sp>
        <p:sp>
          <p:nvSpPr>
            <p:cNvPr id="251" name="CasellaDiTesto 250">
              <a:extLst>
                <a:ext uri="{FF2B5EF4-FFF2-40B4-BE49-F238E27FC236}">
                  <a16:creationId xmlns:a16="http://schemas.microsoft.com/office/drawing/2014/main" id="{F8F4BC6A-DA81-954D-831F-73C231FB8DEB}"/>
                </a:ext>
              </a:extLst>
            </p:cNvPr>
            <p:cNvSpPr txBox="1"/>
            <p:nvPr/>
          </p:nvSpPr>
          <p:spPr>
            <a:xfrm>
              <a:off x="6825838" y="1797373"/>
              <a:ext cx="17636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Disease</a:t>
              </a:r>
              <a:r>
                <a:rPr lang="it-IT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extent</a:t>
              </a:r>
              <a:r>
                <a:rPr lang="it-IT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a CAR-T </a:t>
              </a:r>
              <a:r>
                <a:rPr lang="it-IT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infusion</a:t>
              </a:r>
              <a:endParaRPr lang="it-IT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CasellaDiTesto 251">
              <a:extLst>
                <a:ext uri="{FF2B5EF4-FFF2-40B4-BE49-F238E27FC236}">
                  <a16:creationId xmlns:a16="http://schemas.microsoft.com/office/drawing/2014/main" id="{D43C7FB9-25B8-2340-BEAA-B6A1EDDC0F1F}"/>
                </a:ext>
              </a:extLst>
            </p:cNvPr>
            <p:cNvSpPr txBox="1"/>
            <p:nvPr/>
          </p:nvSpPr>
          <p:spPr>
            <a:xfrm>
              <a:off x="6825838" y="2311305"/>
              <a:ext cx="11544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Post CAR treatment</a:t>
              </a:r>
            </a:p>
          </p:txBody>
        </p:sp>
        <p:sp>
          <p:nvSpPr>
            <p:cNvPr id="253" name="CasellaDiTesto 252">
              <a:extLst>
                <a:ext uri="{FF2B5EF4-FFF2-40B4-BE49-F238E27FC236}">
                  <a16:creationId xmlns:a16="http://schemas.microsoft.com/office/drawing/2014/main" id="{94172842-8161-314B-A3A3-DD79E30AB6FF}"/>
                </a:ext>
              </a:extLst>
            </p:cNvPr>
            <p:cNvSpPr txBox="1"/>
            <p:nvPr/>
          </p:nvSpPr>
          <p:spPr>
            <a:xfrm>
              <a:off x="6825838" y="2945378"/>
              <a:ext cx="11432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Disease</a:t>
              </a:r>
              <a:r>
                <a:rPr lang="it-IT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milestones</a:t>
              </a:r>
              <a:endParaRPr lang="it-IT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099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261885"/>
            <a:ext cx="1107127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Bispecific CAR-T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4721290" y="3182509"/>
            <a:ext cx="793685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4721290" y="3954034"/>
            <a:ext cx="2705877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DB767C3E-B385-F14A-A0AB-5D6C74484162}"/>
              </a:ext>
            </a:extLst>
          </p:cNvPr>
          <p:cNvCxnSpPr>
            <a:cxnSpLocks/>
          </p:cNvCxnSpPr>
          <p:nvPr/>
        </p:nvCxnSpPr>
        <p:spPr>
          <a:xfrm>
            <a:off x="6615113" y="3182509"/>
            <a:ext cx="812054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04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magine 64">
            <a:extLst>
              <a:ext uri="{FF2B5EF4-FFF2-40B4-BE49-F238E27FC236}">
                <a16:creationId xmlns:a16="http://schemas.microsoft.com/office/drawing/2014/main" id="{67966227-04EC-9843-A1CE-076298E799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2" t="4256" r="43115" b="55261"/>
          <a:stretch/>
        </p:blipFill>
        <p:spPr>
          <a:xfrm>
            <a:off x="5245809" y="3334683"/>
            <a:ext cx="3641646" cy="249754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A5DB1F37-C858-984A-9508-0C8A58FD31DC}"/>
              </a:ext>
            </a:extLst>
          </p:cNvPr>
          <p:cNvSpPr txBox="1"/>
          <p:nvPr/>
        </p:nvSpPr>
        <p:spPr>
          <a:xfrm>
            <a:off x="5406905" y="3044016"/>
            <a:ext cx="32967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Predicted</a:t>
            </a:r>
            <a:r>
              <a:rPr lang="it-IT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r>
              <a:rPr lang="it-IT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products</a:t>
            </a:r>
            <a:r>
              <a:rPr lang="it-IT" sz="1100" b="1" dirty="0">
                <a:latin typeface="Arial" panose="020B0604020202020204" pitchFamily="34" charset="0"/>
                <a:cs typeface="Arial" panose="020B0604020202020204" pitchFamily="34" charset="0"/>
              </a:rPr>
              <a:t> for CD19 </a:t>
            </a:r>
            <a:r>
              <a:rPr lang="it-IT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isoforms</a:t>
            </a:r>
            <a:r>
              <a:rPr lang="it-IT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Relapses after CAR-T cells: 30% down-regulation of CD19 antigen </a:t>
            </a:r>
            <a:br>
              <a:rPr lang="en-US" dirty="0"/>
            </a:br>
            <a:r>
              <a:rPr lang="en-US" dirty="0"/>
              <a:t>and development of CD19 clone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Grupp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SA, et al. N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Engl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J Med 2014; 371: 1507–1517;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Sotillo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E, et al. Cancer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Discov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2015; 5: 1282–1295;  Jacoby E, et al. Nat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Commun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2016; 7: 12320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8EF16777-2581-AC4C-822D-115C970999CF}"/>
              </a:ext>
            </a:extLst>
          </p:cNvPr>
          <p:cNvSpPr/>
          <p:nvPr/>
        </p:nvSpPr>
        <p:spPr>
          <a:xfrm>
            <a:off x="419102" y="1293692"/>
            <a:ext cx="4501526" cy="733850"/>
          </a:xfrm>
          <a:prstGeom prst="roundRect">
            <a:avLst>
              <a:gd name="adj" fmla="val 14375"/>
            </a:avLst>
          </a:prstGeom>
          <a:solidFill>
            <a:schemeClr val="bg1"/>
          </a:solidFill>
          <a:ln>
            <a:solidFill>
              <a:srgbClr val="F38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  <a:t>Mutations resulting in CD19 expression loss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  <a:t>Selection of pre-existing CD19 negative clones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C1A37374-47A3-6845-84A7-2EBE32117CE0}"/>
              </a:ext>
            </a:extLst>
          </p:cNvPr>
          <p:cNvSpPr/>
          <p:nvPr/>
        </p:nvSpPr>
        <p:spPr>
          <a:xfrm>
            <a:off x="5384360" y="1294316"/>
            <a:ext cx="3252787" cy="733850"/>
          </a:xfrm>
          <a:prstGeom prst="roundRect">
            <a:avLst>
              <a:gd name="adj" fmla="val 23920"/>
            </a:avLst>
          </a:prstGeom>
          <a:solidFill>
            <a:schemeClr val="bg1"/>
          </a:solidFill>
          <a:ln>
            <a:solidFill>
              <a:srgbClr val="F38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  <a:t>CD19 variant not targeted by </a:t>
            </a:r>
            <a:b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</a:br>
            <a: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  <a:t>CAR-T (exon 2 splicing)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7784B997-AD79-854D-8D73-0DCBA2FDD8FD}"/>
              </a:ext>
            </a:extLst>
          </p:cNvPr>
          <p:cNvSpPr/>
          <p:nvPr/>
        </p:nvSpPr>
        <p:spPr>
          <a:xfrm>
            <a:off x="9070104" y="1293692"/>
            <a:ext cx="2738242" cy="733850"/>
          </a:xfrm>
          <a:prstGeom prst="roundRect">
            <a:avLst>
              <a:gd name="adj" fmla="val 23920"/>
            </a:avLst>
          </a:prstGeom>
          <a:noFill/>
          <a:ln>
            <a:solidFill>
              <a:srgbClr val="F38D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236364"/>
                </a:solidFill>
                <a:latin typeface="Arial"/>
                <a:cs typeface="Arial" pitchFamily="34" charset="0"/>
              </a:rPr>
              <a:t>Phenotypic switch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5C3233BA-9090-2B41-961C-7100AE8EA2B0}"/>
              </a:ext>
            </a:extLst>
          </p:cNvPr>
          <p:cNvSpPr/>
          <p:nvPr/>
        </p:nvSpPr>
        <p:spPr>
          <a:xfrm>
            <a:off x="3990246" y="3386196"/>
            <a:ext cx="393169" cy="2390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19854D94-25F6-7946-827E-90D5E87A2C6F}"/>
              </a:ext>
            </a:extLst>
          </p:cNvPr>
          <p:cNvCxnSpPr/>
          <p:nvPr/>
        </p:nvCxnSpPr>
        <p:spPr>
          <a:xfrm>
            <a:off x="5188654" y="1215534"/>
            <a:ext cx="0" cy="49580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>
            <a:extLst>
              <a:ext uri="{FF2B5EF4-FFF2-40B4-BE49-F238E27FC236}">
                <a16:creationId xmlns:a16="http://schemas.microsoft.com/office/drawing/2014/main" id="{273948A4-898D-BD41-9803-51FFB43678B2}"/>
              </a:ext>
            </a:extLst>
          </p:cNvPr>
          <p:cNvCxnSpPr/>
          <p:nvPr/>
        </p:nvCxnSpPr>
        <p:spPr>
          <a:xfrm>
            <a:off x="8853625" y="1215534"/>
            <a:ext cx="0" cy="49580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2BBB16E1-E1E1-DA48-872E-BC8E751F15EF}"/>
              </a:ext>
            </a:extLst>
          </p:cNvPr>
          <p:cNvGrpSpPr/>
          <p:nvPr/>
        </p:nvGrpSpPr>
        <p:grpSpPr>
          <a:xfrm>
            <a:off x="386880" y="3284518"/>
            <a:ext cx="4682603" cy="2509522"/>
            <a:chOff x="436549" y="3390912"/>
            <a:chExt cx="4484079" cy="2403128"/>
          </a:xfrm>
        </p:grpSpPr>
        <p:pic>
          <p:nvPicPr>
            <p:cNvPr id="26" name="Immagine 25" descr="Immagine che contiene testo, silhouette&#10;&#10;Descrizione generata automaticamente">
              <a:extLst>
                <a:ext uri="{FF2B5EF4-FFF2-40B4-BE49-F238E27FC236}">
                  <a16:creationId xmlns:a16="http://schemas.microsoft.com/office/drawing/2014/main" id="{25158067-D4B2-B848-A98B-A64F86A06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549" y="3390912"/>
              <a:ext cx="2286854" cy="2387216"/>
            </a:xfrm>
            <a:prstGeom prst="rect">
              <a:avLst/>
            </a:prstGeom>
          </p:spPr>
        </p:pic>
        <p:pic>
          <p:nvPicPr>
            <p:cNvPr id="28" name="Immagine 27">
              <a:extLst>
                <a:ext uri="{FF2B5EF4-FFF2-40B4-BE49-F238E27FC236}">
                  <a16:creationId xmlns:a16="http://schemas.microsoft.com/office/drawing/2014/main" id="{50F4ACA9-FA0F-CF44-B1B4-C6B4EA08C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3774" y="3406824"/>
              <a:ext cx="2286854" cy="2387216"/>
            </a:xfrm>
            <a:prstGeom prst="rect">
              <a:avLst/>
            </a:prstGeom>
          </p:spPr>
        </p:pic>
      </p:grp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2B317936-BA1F-6446-B100-D71777AFD1B8}"/>
              </a:ext>
            </a:extLst>
          </p:cNvPr>
          <p:cNvSpPr txBox="1"/>
          <p:nvPr/>
        </p:nvSpPr>
        <p:spPr>
          <a:xfrm>
            <a:off x="1327836" y="5708041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CD19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783D458-EF46-0E4C-9F6D-07F1DA720A22}"/>
              </a:ext>
            </a:extLst>
          </p:cNvPr>
          <p:cNvSpPr txBox="1"/>
          <p:nvPr/>
        </p:nvSpPr>
        <p:spPr>
          <a:xfrm>
            <a:off x="3607210" y="5708041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CD19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15EE542-341A-034F-A485-DDE0FABB5A27}"/>
              </a:ext>
            </a:extLst>
          </p:cNvPr>
          <p:cNvSpPr txBox="1"/>
          <p:nvPr/>
        </p:nvSpPr>
        <p:spPr>
          <a:xfrm rot="16200000">
            <a:off x="132259" y="4271703"/>
            <a:ext cx="5453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50" dirty="0" err="1">
                <a:latin typeface="Arial" panose="020B0604020202020204" pitchFamily="34" charset="0"/>
                <a:cs typeface="Arial" panose="020B0604020202020204" pitchFamily="34" charset="0"/>
              </a:rPr>
              <a:t>Count</a:t>
            </a:r>
            <a:endParaRPr lang="it-IT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ttangolo con angoli arrotondati 34">
            <a:extLst>
              <a:ext uri="{FF2B5EF4-FFF2-40B4-BE49-F238E27FC236}">
                <a16:creationId xmlns:a16="http://schemas.microsoft.com/office/drawing/2014/main" id="{56589AD1-B557-274D-B2AE-4979A458817B}"/>
              </a:ext>
            </a:extLst>
          </p:cNvPr>
          <p:cNvSpPr/>
          <p:nvPr/>
        </p:nvSpPr>
        <p:spPr>
          <a:xfrm>
            <a:off x="404931" y="2468080"/>
            <a:ext cx="2225101" cy="310604"/>
          </a:xfrm>
          <a:prstGeom prst="roundRect">
            <a:avLst>
              <a:gd name="adj" fmla="val 38289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12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infusion</a:t>
            </a:r>
          </a:p>
        </p:txBody>
      </p:sp>
      <p:sp>
        <p:nvSpPr>
          <p:cNvPr id="36" name="Rettangolo con angoli arrotondati 35">
            <a:extLst>
              <a:ext uri="{FF2B5EF4-FFF2-40B4-BE49-F238E27FC236}">
                <a16:creationId xmlns:a16="http://schemas.microsoft.com/office/drawing/2014/main" id="{0233D70F-D709-6944-9241-2D82A647D1EB}"/>
              </a:ext>
            </a:extLst>
          </p:cNvPr>
          <p:cNvSpPr/>
          <p:nvPr/>
        </p:nvSpPr>
        <p:spPr>
          <a:xfrm>
            <a:off x="2816827" y="2468080"/>
            <a:ext cx="2225101" cy="310604"/>
          </a:xfrm>
          <a:prstGeom prst="roundRect">
            <a:avLst>
              <a:gd name="adj" fmla="val 38289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12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time of relapse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C215B729-E68E-7246-A2BA-766E4E2025E6}"/>
              </a:ext>
            </a:extLst>
          </p:cNvPr>
          <p:cNvSpPr txBox="1"/>
          <p:nvPr/>
        </p:nvSpPr>
        <p:spPr>
          <a:xfrm>
            <a:off x="610269" y="2920124"/>
            <a:ext cx="1943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CD45+&gt;SSC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&gt;CD34+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B48EC33-98CE-7649-A199-D4713F989390}"/>
              </a:ext>
            </a:extLst>
          </p:cNvPr>
          <p:cNvSpPr txBox="1"/>
          <p:nvPr/>
        </p:nvSpPr>
        <p:spPr>
          <a:xfrm>
            <a:off x="2969156" y="2920124"/>
            <a:ext cx="1943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CD45+&gt;SSC </a:t>
            </a:r>
            <a:r>
              <a:rPr lang="it-I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&gt;CD34+</a:t>
            </a:r>
          </a:p>
        </p:txBody>
      </p:sp>
      <p:grpSp>
        <p:nvGrpSpPr>
          <p:cNvPr id="64" name="Gruppo 63">
            <a:extLst>
              <a:ext uri="{FF2B5EF4-FFF2-40B4-BE49-F238E27FC236}">
                <a16:creationId xmlns:a16="http://schemas.microsoft.com/office/drawing/2014/main" id="{937E2349-0553-D64A-8B75-CDD76D8C8396}"/>
              </a:ext>
            </a:extLst>
          </p:cNvPr>
          <p:cNvGrpSpPr/>
          <p:nvPr/>
        </p:nvGrpSpPr>
        <p:grpSpPr>
          <a:xfrm>
            <a:off x="8966088" y="2991556"/>
            <a:ext cx="3230723" cy="3063747"/>
            <a:chOff x="8966088" y="2991556"/>
            <a:chExt cx="3230723" cy="3063747"/>
          </a:xfrm>
        </p:grpSpPr>
        <p:pic>
          <p:nvPicPr>
            <p:cNvPr id="39" name="Immagine 38">
              <a:extLst>
                <a:ext uri="{FF2B5EF4-FFF2-40B4-BE49-F238E27FC236}">
                  <a16:creationId xmlns:a16="http://schemas.microsoft.com/office/drawing/2014/main" id="{C5D549FA-BDB2-0F44-ABE9-79105467CA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7264" t="27705" r="28040" b="24055"/>
            <a:stretch/>
          </p:blipFill>
          <p:spPr>
            <a:xfrm>
              <a:off x="8966088" y="3034564"/>
              <a:ext cx="3230723" cy="2526756"/>
            </a:xfrm>
            <a:prstGeom prst="rect">
              <a:avLst/>
            </a:prstGeom>
          </p:spPr>
        </p:pic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5C3D584D-2E44-6041-8DFE-B66E374E6CC8}"/>
                </a:ext>
              </a:extLst>
            </p:cNvPr>
            <p:cNvSpPr/>
            <p:nvPr/>
          </p:nvSpPr>
          <p:spPr>
            <a:xfrm>
              <a:off x="8966088" y="2991556"/>
              <a:ext cx="59379" cy="124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410B1CA7-69B1-8543-A3D5-1EEF8BD50B86}"/>
                </a:ext>
              </a:extLst>
            </p:cNvPr>
            <p:cNvSpPr txBox="1"/>
            <p:nvPr/>
          </p:nvSpPr>
          <p:spPr>
            <a:xfrm>
              <a:off x="9415594" y="5680842"/>
              <a:ext cx="768159" cy="374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it-IT" sz="1000" b="1" dirty="0" err="1">
                  <a:solidFill>
                    <a:srgbClr val="8281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Primary</a:t>
              </a:r>
              <a:r>
                <a:rPr lang="it-IT" sz="1000" b="1" dirty="0">
                  <a:solidFill>
                    <a:srgbClr val="8281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</a:p>
            <a:p>
              <a:pPr algn="ctr">
                <a:lnSpc>
                  <a:spcPts val="1060"/>
                </a:lnSpc>
              </a:pPr>
              <a:r>
                <a:rPr lang="it-IT" sz="1000" b="1" dirty="0" err="1">
                  <a:solidFill>
                    <a:srgbClr val="8281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untreated</a:t>
              </a:r>
              <a:endParaRPr lang="it-IT" sz="1000" b="1" dirty="0">
                <a:solidFill>
                  <a:srgbClr val="82818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CasellaDiTesto 42">
              <a:extLst>
                <a:ext uri="{FF2B5EF4-FFF2-40B4-BE49-F238E27FC236}">
                  <a16:creationId xmlns:a16="http://schemas.microsoft.com/office/drawing/2014/main" id="{D0D0A050-2CA4-524B-A07A-3B5080BD043C}"/>
                </a:ext>
              </a:extLst>
            </p:cNvPr>
            <p:cNvSpPr txBox="1"/>
            <p:nvPr/>
          </p:nvSpPr>
          <p:spPr>
            <a:xfrm>
              <a:off x="10032809" y="5680842"/>
              <a:ext cx="784190" cy="374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it-IT" sz="1000" b="1" dirty="0">
                  <a:solidFill>
                    <a:srgbClr val="F38D0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Post-CAR</a:t>
              </a:r>
            </a:p>
            <a:p>
              <a:pPr algn="ctr">
                <a:lnSpc>
                  <a:spcPts val="1060"/>
                </a:lnSpc>
              </a:pPr>
              <a:r>
                <a:rPr lang="it-IT" sz="1000" b="1" dirty="0">
                  <a:solidFill>
                    <a:srgbClr val="F38D0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CD19-B</a:t>
              </a:r>
            </a:p>
          </p:txBody>
        </p:sp>
        <p:sp>
          <p:nvSpPr>
            <p:cNvPr id="44" name="CasellaDiTesto 43">
              <a:extLst>
                <a:ext uri="{FF2B5EF4-FFF2-40B4-BE49-F238E27FC236}">
                  <a16:creationId xmlns:a16="http://schemas.microsoft.com/office/drawing/2014/main" id="{4424270E-F142-9244-85BC-2686560841F0}"/>
                </a:ext>
              </a:extLst>
            </p:cNvPr>
            <p:cNvSpPr txBox="1"/>
            <p:nvPr/>
          </p:nvSpPr>
          <p:spPr>
            <a:xfrm>
              <a:off x="10638695" y="5680842"/>
              <a:ext cx="1071127" cy="374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060"/>
                </a:lnSpc>
              </a:pPr>
              <a:r>
                <a:rPr lang="it-IT" sz="10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Post-CAR </a:t>
              </a:r>
              <a:br>
                <a:rPr lang="it-IT" sz="10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000" b="1" dirty="0" err="1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mixed</a:t>
              </a:r>
              <a:r>
                <a:rPr lang="it-IT" sz="10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it-IT" sz="1000" b="1" dirty="0" err="1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myeloid</a:t>
              </a:r>
              <a:endParaRPr lang="it-IT" sz="10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9C52E444-3403-FF4B-8812-5872161A482D}"/>
                </a:ext>
              </a:extLst>
            </p:cNvPr>
            <p:cNvSpPr/>
            <p:nvPr/>
          </p:nvSpPr>
          <p:spPr>
            <a:xfrm>
              <a:off x="9569789" y="5381698"/>
              <a:ext cx="160544" cy="173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44B7AA73-EBF8-8A4D-91DA-1803BE66CB80}"/>
                </a:ext>
              </a:extLst>
            </p:cNvPr>
            <p:cNvSpPr/>
            <p:nvPr/>
          </p:nvSpPr>
          <p:spPr>
            <a:xfrm>
              <a:off x="9967766" y="5381698"/>
              <a:ext cx="160544" cy="173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F1ED160D-B265-F643-BBF6-B5264843BAC1}"/>
                </a:ext>
              </a:extLst>
            </p:cNvPr>
            <p:cNvSpPr/>
            <p:nvPr/>
          </p:nvSpPr>
          <p:spPr>
            <a:xfrm>
              <a:off x="10512616" y="5381698"/>
              <a:ext cx="160544" cy="173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292210D6-F783-7B48-9A06-76846A66D7A2}"/>
                </a:ext>
              </a:extLst>
            </p:cNvPr>
            <p:cNvSpPr/>
            <p:nvPr/>
          </p:nvSpPr>
          <p:spPr>
            <a:xfrm>
              <a:off x="11602316" y="5381698"/>
              <a:ext cx="160544" cy="173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50" name="Connettore 4 49">
              <a:extLst>
                <a:ext uri="{FF2B5EF4-FFF2-40B4-BE49-F238E27FC236}">
                  <a16:creationId xmlns:a16="http://schemas.microsoft.com/office/drawing/2014/main" id="{62396E26-ACE1-8742-AF7D-6E462FAA7A61}"/>
                </a:ext>
              </a:extLst>
            </p:cNvPr>
            <p:cNvCxnSpPr>
              <a:stCxn id="45" idx="2"/>
              <a:endCxn id="46" idx="2"/>
            </p:cNvCxnSpPr>
            <p:nvPr/>
          </p:nvCxnSpPr>
          <p:spPr>
            <a:xfrm rot="16200000" flipH="1">
              <a:off x="9849049" y="5355980"/>
              <a:ext cx="12700" cy="397977"/>
            </a:xfrm>
            <a:prstGeom prst="bentConnector3">
              <a:avLst>
                <a:gd name="adj1" fmla="val 904661"/>
              </a:avLst>
            </a:prstGeom>
            <a:ln w="12700">
              <a:solidFill>
                <a:srgbClr val="8281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ttore 4 51">
              <a:extLst>
                <a:ext uri="{FF2B5EF4-FFF2-40B4-BE49-F238E27FC236}">
                  <a16:creationId xmlns:a16="http://schemas.microsoft.com/office/drawing/2014/main" id="{AC1BC1EC-0497-6245-9812-6B74EDCA8CC9}"/>
                </a:ext>
              </a:extLst>
            </p:cNvPr>
            <p:cNvCxnSpPr>
              <a:cxnSpLocks/>
              <a:stCxn id="46" idx="2"/>
              <a:endCxn id="47" idx="2"/>
            </p:cNvCxnSpPr>
            <p:nvPr/>
          </p:nvCxnSpPr>
          <p:spPr>
            <a:xfrm rot="16200000" flipH="1">
              <a:off x="10320463" y="5282544"/>
              <a:ext cx="12700" cy="544850"/>
            </a:xfrm>
            <a:prstGeom prst="bentConnector3">
              <a:avLst>
                <a:gd name="adj1" fmla="val 904661"/>
              </a:avLst>
            </a:prstGeom>
            <a:ln w="12700">
              <a:solidFill>
                <a:srgbClr val="F38D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ttore 4 55">
              <a:extLst>
                <a:ext uri="{FF2B5EF4-FFF2-40B4-BE49-F238E27FC236}">
                  <a16:creationId xmlns:a16="http://schemas.microsoft.com/office/drawing/2014/main" id="{B5B9FCEA-FAE3-3D44-B80B-B08C6DEF7E76}"/>
                </a:ext>
              </a:extLst>
            </p:cNvPr>
            <p:cNvCxnSpPr>
              <a:cxnSpLocks/>
              <a:stCxn id="47" idx="2"/>
              <a:endCxn id="48" idx="2"/>
            </p:cNvCxnSpPr>
            <p:nvPr/>
          </p:nvCxnSpPr>
          <p:spPr>
            <a:xfrm rot="16200000" flipH="1">
              <a:off x="11137738" y="5010119"/>
              <a:ext cx="12700" cy="1089700"/>
            </a:xfrm>
            <a:prstGeom prst="bentConnector3">
              <a:avLst>
                <a:gd name="adj1" fmla="val 904669"/>
              </a:avLst>
            </a:prstGeom>
            <a:ln w="12700">
              <a:solidFill>
                <a:srgbClr val="2363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Immagine 62">
              <a:extLst>
                <a:ext uri="{FF2B5EF4-FFF2-40B4-BE49-F238E27FC236}">
                  <a16:creationId xmlns:a16="http://schemas.microsoft.com/office/drawing/2014/main" id="{66D2E71F-8BCC-B445-8D3F-0D590F50B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48662" y="3695073"/>
              <a:ext cx="2204245" cy="1867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9733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Bispecific anti-CD20, anti-CD19 CAR-T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Shah NN, et al. Nat Med 2020; 26: 1569–1575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CEB7521-7125-5848-A932-E71220D33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486414"/>
              </p:ext>
            </p:extLst>
          </p:nvPr>
        </p:nvGraphicFramePr>
        <p:xfrm>
          <a:off x="272669" y="959199"/>
          <a:ext cx="3628162" cy="5529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4295">
                  <a:extLst>
                    <a:ext uri="{9D8B030D-6E8A-4147-A177-3AD203B41FA5}">
                      <a16:colId xmlns:a16="http://schemas.microsoft.com/office/drawing/2014/main" val="2534482152"/>
                    </a:ext>
                  </a:extLst>
                </a:gridCol>
                <a:gridCol w="883867">
                  <a:extLst>
                    <a:ext uri="{9D8B030D-6E8A-4147-A177-3AD203B41FA5}">
                      <a16:colId xmlns:a16="http://schemas.microsoft.com/office/drawing/2014/main" val="1795096591"/>
                    </a:ext>
                  </a:extLst>
                </a:gridCol>
              </a:tblGrid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Baseline </a:t>
                      </a:r>
                      <a:r>
                        <a:rPr lang="it-IT" sz="7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characteristics</a:t>
                      </a:r>
                      <a:endParaRPr lang="it-IT" sz="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i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=22 (%)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156088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</a:t>
                      </a:r>
                      <a:r>
                        <a:rPr lang="it-IT" sz="7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</a:t>
                      </a:r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</a:t>
                      </a:r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it-IT" sz="7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years</a:t>
                      </a:r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7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7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</a:t>
                      </a:r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 (38–72)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189733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 sex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(86 %)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78184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43673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European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ancestry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(86%)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04498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076951"/>
                  </a:ext>
                </a:extLst>
              </a:tr>
              <a:tr h="104903">
                <a:tc gridSpan="2">
                  <a:txBody>
                    <a:bodyPr/>
                    <a:lstStyle/>
                    <a:p>
                      <a:r>
                        <a:rPr lang="it-IT" sz="7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Histology</a:t>
                      </a:r>
                      <a:endParaRPr lang="it-IT" sz="7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242094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DLBCL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(50%)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97691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Richter’s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transformation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(9%)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145536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MYC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rearrangement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(23%)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703535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MCL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(32%)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77484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CLL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81488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473411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Baseline LDH,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229 (121–2074)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41255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Refractory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last line of treatment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(82%)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9085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Lines of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therapy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(2–12)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590419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autologous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HCT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(37%)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402427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allogeneic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HCT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5705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anti-CD19 CAR-T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therapy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(5%)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550079"/>
                  </a:ext>
                </a:extLst>
              </a:tr>
              <a:tr h="204527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BTK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inhibitor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treatment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MCL or CLL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=10)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(100%)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14321"/>
                  </a:ext>
                </a:extLst>
              </a:tr>
              <a:tr h="104903">
                <a:tc gridSpan="2"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body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80 kg)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976833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 x 10</a:t>
                      </a:r>
                      <a:r>
                        <a:rPr lang="it-IT" sz="7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kg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5154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 x 10</a:t>
                      </a:r>
                      <a:r>
                        <a:rPr lang="it-IT" sz="7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kg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670023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 x 10</a:t>
                      </a:r>
                      <a:r>
                        <a:rPr lang="it-IT" sz="7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kg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(73%)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248476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cryopreserved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</a:t>
                      </a:r>
                      <a:endParaRPr lang="it-IT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(68%)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807636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Split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(30% on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0, 70% on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(73%)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75527"/>
                  </a:ext>
                </a:extLst>
              </a:tr>
              <a:tr h="104903">
                <a:tc gridSpan="2">
                  <a:txBody>
                    <a:bodyPr/>
                    <a:lstStyle/>
                    <a:p>
                      <a:r>
                        <a:rPr lang="it-IT" sz="7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Clinical</a:t>
                      </a:r>
                      <a:r>
                        <a:rPr lang="it-IT" sz="7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outcomes</a:t>
                      </a:r>
                      <a:r>
                        <a:rPr lang="it-IT" sz="7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</a:t>
                      </a:r>
                      <a:r>
                        <a:rPr lang="it-IT" sz="7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787697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28: ORR,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dose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levels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=22)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(82%)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67246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(64%)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93826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(18%)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317685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ORR, dose of 2.5x10</a:t>
                      </a:r>
                      <a:r>
                        <a:rPr lang="it-IT" sz="7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kg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=16)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(88%)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901868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(75%)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498153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(13%)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851607"/>
                  </a:ext>
                </a:extLst>
              </a:tr>
              <a:tr h="204527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ORR, dose of 2.5x10</a:t>
                      </a:r>
                      <a:r>
                        <a:rPr lang="it-IT" sz="7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cells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 kg,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fresh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=12)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(100%)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29811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(92%)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298104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(8%)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237857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DLBCL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=11)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(91%)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760270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(64%)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300188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(27%)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354307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MCL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=7)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(57%)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784066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(57%)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062754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29858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CLL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=3)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(100%)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841589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(66%)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1534217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(33%)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499528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ORR (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=1)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(100%)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608203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pPr marL="108000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(100%)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3066"/>
                  </a:ext>
                </a:extLst>
              </a:tr>
              <a:tr h="104903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IgG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28 (mg/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mL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4.72 (0.99–7.71)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6622960"/>
                  </a:ext>
                </a:extLst>
              </a:tr>
              <a:tr h="204527">
                <a:tc>
                  <a:txBody>
                    <a:bodyPr/>
                    <a:lstStyle/>
                    <a:p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Received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IVIG for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hypogammaglobulinemia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post-CAR </a:t>
                      </a:r>
                      <a:r>
                        <a:rPr lang="it-IT" sz="7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infusion</a:t>
                      </a:r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(68%)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995196"/>
                  </a:ext>
                </a:extLst>
              </a:tr>
            </a:tbl>
          </a:graphicData>
        </a:graphic>
      </p:graphicFrame>
      <p:pic>
        <p:nvPicPr>
          <p:cNvPr id="15" name="Immagine 14">
            <a:extLst>
              <a:ext uri="{FF2B5EF4-FFF2-40B4-BE49-F238E27FC236}">
                <a16:creationId xmlns:a16="http://schemas.microsoft.com/office/drawing/2014/main" id="{D039C1B7-D974-2B4F-BF5A-AAB6F89C2D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1433"/>
          <a:stretch/>
        </p:blipFill>
        <p:spPr>
          <a:xfrm>
            <a:off x="4538878" y="3408747"/>
            <a:ext cx="4333952" cy="70471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11DCF99-A4C3-E24F-AB5A-E05B67229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942" y="1228560"/>
            <a:ext cx="2014134" cy="1523278"/>
          </a:xfrm>
          <a:prstGeom prst="rect">
            <a:avLst/>
          </a:prstGeom>
        </p:spPr>
      </p:pic>
      <p:pic>
        <p:nvPicPr>
          <p:cNvPr id="19" name="Immagine 18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73C3A205-427C-8145-AA90-DADF2B4B73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8461" y="1228560"/>
            <a:ext cx="2014134" cy="1523278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07C950-E196-0D4D-BB80-9F3585369D19}"/>
              </a:ext>
            </a:extLst>
          </p:cNvPr>
          <p:cNvSpPr txBox="1"/>
          <p:nvPr/>
        </p:nvSpPr>
        <p:spPr>
          <a:xfrm>
            <a:off x="4444015" y="1137071"/>
            <a:ext cx="229902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 OF RESPONSE BY DAY 28 OUTCOME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E168212-2F04-AF41-B7A1-2BFD3AF5CD45}"/>
              </a:ext>
            </a:extLst>
          </p:cNvPr>
          <p:cNvSpPr txBox="1"/>
          <p:nvPr/>
        </p:nvSpPr>
        <p:spPr>
          <a:xfrm>
            <a:off x="7211001" y="1137071"/>
            <a:ext cx="108715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SURVIVAL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CB840CDB-C423-1042-9CD8-A1A5D1FF877C}"/>
              </a:ext>
            </a:extLst>
          </p:cNvPr>
          <p:cNvSpPr txBox="1"/>
          <p:nvPr/>
        </p:nvSpPr>
        <p:spPr>
          <a:xfrm>
            <a:off x="4759425" y="2639877"/>
            <a:ext cx="1797258" cy="18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from LV20, 19 CAR-T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infusion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05BD56F-49BB-134E-A17C-59251B1BECED}"/>
              </a:ext>
            </a:extLst>
          </p:cNvPr>
          <p:cNvSpPr txBox="1"/>
          <p:nvPr/>
        </p:nvSpPr>
        <p:spPr>
          <a:xfrm>
            <a:off x="6870034" y="2639877"/>
            <a:ext cx="1797258" cy="18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from LV20, 19 CAR-T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infusion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4083C64A-5B79-374F-8F50-6EE1F0F5351B}"/>
              </a:ext>
            </a:extLst>
          </p:cNvPr>
          <p:cNvSpPr txBox="1"/>
          <p:nvPr/>
        </p:nvSpPr>
        <p:spPr>
          <a:xfrm>
            <a:off x="6273753" y="2074792"/>
            <a:ext cx="282929" cy="28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b="1" dirty="0">
                <a:latin typeface="Arial" panose="020B0604020202020204" pitchFamily="34" charset="0"/>
                <a:cs typeface="Arial" panose="020B0604020202020204" pitchFamily="34" charset="0"/>
              </a:rPr>
              <a:t>CR</a:t>
            </a:r>
          </a:p>
          <a:p>
            <a:r>
              <a:rPr lang="it-IT" sz="800" b="1" dirty="0">
                <a:latin typeface="Arial" panose="020B0604020202020204" pitchFamily="34" charset="0"/>
                <a:cs typeface="Arial" panose="020B0604020202020204" pitchFamily="34" charset="0"/>
              </a:rPr>
              <a:t>PR</a:t>
            </a:r>
          </a:p>
        </p:txBody>
      </p:sp>
      <p:cxnSp>
        <p:nvCxnSpPr>
          <p:cNvPr id="26" name="Connettore 1 25">
            <a:extLst>
              <a:ext uri="{FF2B5EF4-FFF2-40B4-BE49-F238E27FC236}">
                <a16:creationId xmlns:a16="http://schemas.microsoft.com/office/drawing/2014/main" id="{5D31B00D-79EC-904F-958F-FA9915C8ACD8}"/>
              </a:ext>
            </a:extLst>
          </p:cNvPr>
          <p:cNvCxnSpPr/>
          <p:nvPr/>
        </p:nvCxnSpPr>
        <p:spPr>
          <a:xfrm>
            <a:off x="6215065" y="2166463"/>
            <a:ext cx="98636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AF681D2F-C251-D44B-809A-846E7DFA9F92}"/>
              </a:ext>
            </a:extLst>
          </p:cNvPr>
          <p:cNvCxnSpPr/>
          <p:nvPr/>
        </p:nvCxnSpPr>
        <p:spPr>
          <a:xfrm>
            <a:off x="6215065" y="2269000"/>
            <a:ext cx="98636" cy="0"/>
          </a:xfrm>
          <a:prstGeom prst="line">
            <a:avLst/>
          </a:prstGeom>
          <a:ln w="38100">
            <a:solidFill>
              <a:srgbClr val="E691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2973C25-CDE4-4F4B-9EA7-346CD2DA6899}"/>
              </a:ext>
            </a:extLst>
          </p:cNvPr>
          <p:cNvSpPr txBox="1"/>
          <p:nvPr/>
        </p:nvSpPr>
        <p:spPr>
          <a:xfrm>
            <a:off x="4604193" y="3122375"/>
            <a:ext cx="1140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01: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/post</a:t>
            </a:r>
          </a:p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CAR-T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PET/CT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16B3B5D-E22B-DD4B-B658-FCB0FEFF6713}"/>
              </a:ext>
            </a:extLst>
          </p:cNvPr>
          <p:cNvSpPr txBox="1"/>
          <p:nvPr/>
        </p:nvSpPr>
        <p:spPr>
          <a:xfrm>
            <a:off x="6125781" y="3122375"/>
            <a:ext cx="1140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11: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/post</a:t>
            </a:r>
          </a:p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CAR-T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PET/CT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5F94BCA-434D-DC47-8634-ABE5FDA917C4}"/>
              </a:ext>
            </a:extLst>
          </p:cNvPr>
          <p:cNvSpPr txBox="1"/>
          <p:nvPr/>
        </p:nvSpPr>
        <p:spPr>
          <a:xfrm>
            <a:off x="7630985" y="3122375"/>
            <a:ext cx="1140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26: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/post</a:t>
            </a:r>
          </a:p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CAR-T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PET/CT</a:t>
            </a:r>
          </a:p>
        </p:txBody>
      </p:sp>
      <p:pic>
        <p:nvPicPr>
          <p:cNvPr id="32" name="Immagine 31">
            <a:extLst>
              <a:ext uri="{FF2B5EF4-FFF2-40B4-BE49-F238E27FC236}">
                <a16:creationId xmlns:a16="http://schemas.microsoft.com/office/drawing/2014/main" id="{65F0DB66-E9B7-7D44-BE9E-9CBE36D519C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87958" y="4562467"/>
            <a:ext cx="4547603" cy="1966691"/>
          </a:xfrm>
          <a:prstGeom prst="rect">
            <a:avLst/>
          </a:prstGeom>
        </p:spPr>
      </p:pic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06D7FF6A-1CC9-3145-B2B6-A4AE9ACFE04C}"/>
              </a:ext>
            </a:extLst>
          </p:cNvPr>
          <p:cNvSpPr txBox="1"/>
          <p:nvPr/>
        </p:nvSpPr>
        <p:spPr>
          <a:xfrm>
            <a:off x="4648011" y="4433283"/>
            <a:ext cx="109837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Fold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expansion</a:t>
            </a:r>
            <a:endParaRPr lang="it-IT" sz="7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46024B8-AA78-4D4D-8D32-0B3B3D52EA27}"/>
              </a:ext>
            </a:extLst>
          </p:cNvPr>
          <p:cNvSpPr txBox="1"/>
          <p:nvPr/>
        </p:nvSpPr>
        <p:spPr>
          <a:xfrm>
            <a:off x="6109015" y="4433283"/>
            <a:ext cx="9412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8 -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6DA59B3B-046C-104C-B6F4-E68DCC72D3D7}"/>
              </a:ext>
            </a:extLst>
          </p:cNvPr>
          <p:cNvSpPr txBox="1"/>
          <p:nvPr/>
        </p:nvSpPr>
        <p:spPr>
          <a:xfrm>
            <a:off x="7008595" y="4433283"/>
            <a:ext cx="99097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14 -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EE560CCD-92DF-9C45-BD2A-D0EA9522BE71}"/>
              </a:ext>
            </a:extLst>
          </p:cNvPr>
          <p:cNvSpPr txBox="1"/>
          <p:nvPr/>
        </p:nvSpPr>
        <p:spPr>
          <a:xfrm>
            <a:off x="7905061" y="4433283"/>
            <a:ext cx="120097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CAR+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it-IT" sz="7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ttangolo con angoli arrotondati 37">
            <a:extLst>
              <a:ext uri="{FF2B5EF4-FFF2-40B4-BE49-F238E27FC236}">
                <a16:creationId xmlns:a16="http://schemas.microsoft.com/office/drawing/2014/main" id="{6F128309-65E1-9A4B-A4BC-8BC9ABB07810}"/>
              </a:ext>
            </a:extLst>
          </p:cNvPr>
          <p:cNvSpPr/>
          <p:nvPr/>
        </p:nvSpPr>
        <p:spPr>
          <a:xfrm>
            <a:off x="9358066" y="4569827"/>
            <a:ext cx="1832742" cy="1541173"/>
          </a:xfrm>
          <a:prstGeom prst="roundRect">
            <a:avLst>
              <a:gd name="adj" fmla="val 8388"/>
            </a:avLst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targeting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CD19 and CD20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promising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combination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over- come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antigen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B </a:t>
            </a:r>
            <a:r>
              <a:rPr lang="it-IT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NHL and CLL </a:t>
            </a:r>
          </a:p>
        </p:txBody>
      </p:sp>
      <p:pic>
        <p:nvPicPr>
          <p:cNvPr id="39" name="Immagine 38">
            <a:extLst>
              <a:ext uri="{FF2B5EF4-FFF2-40B4-BE49-F238E27FC236}">
                <a16:creationId xmlns:a16="http://schemas.microsoft.com/office/drawing/2014/main" id="{417503A5-8F1D-0148-948E-AD471CE99D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426" t="3956" r="426" b="51624"/>
          <a:stretch/>
        </p:blipFill>
        <p:spPr>
          <a:xfrm>
            <a:off x="8863585" y="1321547"/>
            <a:ext cx="2169001" cy="1276320"/>
          </a:xfrm>
          <a:prstGeom prst="rect">
            <a:avLst/>
          </a:prstGeom>
        </p:spPr>
      </p:pic>
      <p:pic>
        <p:nvPicPr>
          <p:cNvPr id="40" name="Immagine 39">
            <a:extLst>
              <a:ext uri="{FF2B5EF4-FFF2-40B4-BE49-F238E27FC236}">
                <a16:creationId xmlns:a16="http://schemas.microsoft.com/office/drawing/2014/main" id="{3F9D1200-8E8C-FD4C-9700-583703DED31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4570" b="2567"/>
          <a:stretch/>
        </p:blipFill>
        <p:spPr>
          <a:xfrm>
            <a:off x="8872830" y="3064238"/>
            <a:ext cx="2169001" cy="1231606"/>
          </a:xfrm>
          <a:prstGeom prst="rect">
            <a:avLst/>
          </a:prstGeom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D628334C-3FA4-1E45-80D1-D8D06C1437AD}"/>
              </a:ext>
            </a:extLst>
          </p:cNvPr>
          <p:cNvSpPr txBox="1"/>
          <p:nvPr/>
        </p:nvSpPr>
        <p:spPr>
          <a:xfrm>
            <a:off x="9249614" y="1137071"/>
            <a:ext cx="175881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CD3 CAR+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CR/PR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endParaRPr lang="it-IT" sz="7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5ACEF1EC-CAF0-874C-BF00-19CCC6FB661B}"/>
              </a:ext>
            </a:extLst>
          </p:cNvPr>
          <p:cNvSpPr txBox="1"/>
          <p:nvPr/>
        </p:nvSpPr>
        <p:spPr>
          <a:xfrm>
            <a:off x="9326558" y="2864609"/>
            <a:ext cx="16049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CD3 CAR+ T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it-IT" sz="7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PD </a:t>
            </a:r>
            <a:r>
              <a:rPr lang="it-IT" sz="700" b="1" dirty="0" err="1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endParaRPr lang="it-IT" sz="700" b="1" dirty="0">
              <a:solidFill>
                <a:srgbClr val="2363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521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365049"/>
            <a:ext cx="11071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New biological treatments for R/R DLBCL possibly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with low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hematological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toxicity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2276669" y="3182509"/>
            <a:ext cx="3124006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2276669" y="4251353"/>
            <a:ext cx="7679094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131FECBE-1127-1042-9625-1B3BC7124B5C}"/>
              </a:ext>
            </a:extLst>
          </p:cNvPr>
          <p:cNvCxnSpPr>
            <a:cxnSpLocks/>
          </p:cNvCxnSpPr>
          <p:nvPr/>
        </p:nvCxnSpPr>
        <p:spPr>
          <a:xfrm>
            <a:off x="6729413" y="3182509"/>
            <a:ext cx="3226350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92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9862C62B-28F0-9249-8B75-585962D4FF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26021" y="1800718"/>
            <a:ext cx="3250766" cy="3490250"/>
          </a:xfrm>
          <a:prstGeom prst="rect">
            <a:avLst/>
          </a:prstGeom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647" y="5908"/>
            <a:ext cx="10515600" cy="843280"/>
          </a:xfrm>
        </p:spPr>
        <p:txBody>
          <a:bodyPr>
            <a:noAutofit/>
          </a:bodyPr>
          <a:lstStyle/>
          <a:p>
            <a:r>
              <a:rPr lang="en-US" dirty="0"/>
              <a:t>L-MIND: A </a:t>
            </a:r>
            <a:r>
              <a:rPr lang="en-US" dirty="0" err="1"/>
              <a:t>multicentre</a:t>
            </a:r>
            <a:r>
              <a:rPr lang="en-US" dirty="0"/>
              <a:t>, prospective single-arm, phase II study</a:t>
            </a:r>
            <a:endParaRPr lang="it-IT" dirty="0"/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A054FF1B-F480-884E-BE5B-FFA3F703294F}"/>
              </a:ext>
            </a:extLst>
          </p:cNvPr>
          <p:cNvSpPr/>
          <p:nvPr/>
        </p:nvSpPr>
        <p:spPr>
          <a:xfrm>
            <a:off x="498286" y="1038930"/>
            <a:ext cx="4817634" cy="614362"/>
          </a:xfrm>
          <a:prstGeom prst="roundRect">
            <a:avLst>
              <a:gd name="adj" fmla="val 25969"/>
            </a:avLst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52">
              <a:defRPr/>
            </a:pPr>
            <a:r>
              <a:rPr lang="de-DE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MOR208 </a:t>
            </a:r>
          </a:p>
          <a:p>
            <a:pPr lvl="0" algn="ctr" defTabSz="414752">
              <a:defRPr/>
            </a:pPr>
            <a:r>
              <a:rPr lang="de-DE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Fc-enhanced</a:t>
            </a:r>
            <a:r>
              <a:rPr lang="de-DE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anti-CD19 </a:t>
            </a:r>
            <a:r>
              <a:rPr lang="de-DE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</a:t>
            </a:r>
            <a:endParaRPr lang="de-DE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10C2C894-4A77-DF45-941D-6A313A544678}"/>
              </a:ext>
            </a:extLst>
          </p:cNvPr>
          <p:cNvSpPr/>
          <p:nvPr/>
        </p:nvSpPr>
        <p:spPr>
          <a:xfrm>
            <a:off x="6732400" y="1038930"/>
            <a:ext cx="4961316" cy="614362"/>
          </a:xfrm>
          <a:prstGeom prst="roundRect">
            <a:avLst>
              <a:gd name="adj" fmla="val 25969"/>
            </a:avLst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52">
              <a:defRPr/>
            </a:pPr>
            <a:r>
              <a:rPr lang="de-DE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Lenalidomide</a:t>
            </a:r>
            <a:endParaRPr lang="de-DE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3E5E137-9FCB-374B-976D-E48B83FA66C3}"/>
              </a:ext>
            </a:extLst>
          </p:cNvPr>
          <p:cNvSpPr/>
          <p:nvPr/>
        </p:nvSpPr>
        <p:spPr>
          <a:xfrm>
            <a:off x="522098" y="1857730"/>
            <a:ext cx="2953621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ADCC</a:t>
            </a: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ADCP</a:t>
            </a: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Encouraging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single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agent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in NHL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DoR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 R/R DLBCL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Bild 16" descr="Pfeil.jpg">
            <a:extLst>
              <a:ext uri="{FF2B5EF4-FFF2-40B4-BE49-F238E27FC236}">
                <a16:creationId xmlns:a16="http://schemas.microsoft.com/office/drawing/2014/main" id="{CF2F7503-8F89-AF47-9834-8A88633C9C4B}"/>
              </a:ext>
            </a:extLst>
          </p:cNvPr>
          <p:cNvPicPr>
            <a:picLocks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715" y="1891611"/>
            <a:ext cx="129327" cy="244425"/>
          </a:xfrm>
          <a:prstGeom prst="rect">
            <a:avLst/>
          </a:prstGeom>
        </p:spPr>
      </p:pic>
      <p:pic>
        <p:nvPicPr>
          <p:cNvPr id="10" name="Bild 16" descr="Pfeil.jpg">
            <a:extLst>
              <a:ext uri="{FF2B5EF4-FFF2-40B4-BE49-F238E27FC236}">
                <a16:creationId xmlns:a16="http://schemas.microsoft.com/office/drawing/2014/main" id="{D06344AC-FAFB-F44F-85B7-DCF43D64B183}"/>
              </a:ext>
            </a:extLst>
          </p:cNvPr>
          <p:cNvPicPr>
            <a:picLocks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714" y="2319054"/>
            <a:ext cx="129327" cy="244425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54D9506A-EA2F-6640-B19F-369CFB142ECC}"/>
              </a:ext>
            </a:extLst>
          </p:cNvPr>
          <p:cNvSpPr/>
          <p:nvPr/>
        </p:nvSpPr>
        <p:spPr>
          <a:xfrm>
            <a:off x="8204549" y="1857730"/>
            <a:ext cx="3692434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NK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activation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expansion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Demonstrated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b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anti-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lymphoma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agent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alone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combination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spcBef>
                <a:spcPts val="180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Approved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 MCL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FL/MZL  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1EB23892-FE64-B24E-BE0B-E2380D642252}"/>
              </a:ext>
            </a:extLst>
          </p:cNvPr>
          <p:cNvSpPr/>
          <p:nvPr/>
        </p:nvSpPr>
        <p:spPr>
          <a:xfrm>
            <a:off x="4198550" y="1800718"/>
            <a:ext cx="3478237" cy="3490250"/>
          </a:xfrm>
          <a:prstGeom prst="roundRect">
            <a:avLst>
              <a:gd name="adj" fmla="val 3894"/>
            </a:avLst>
          </a:prstGeom>
          <a:noFill/>
          <a:ln>
            <a:solidFill>
              <a:srgbClr val="236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52">
              <a:defRPr/>
            </a:pPr>
            <a:endParaRPr lang="de-DE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D67DF51-94D9-744B-98F9-92115D3F9EF1}"/>
              </a:ext>
            </a:extLst>
          </p:cNvPr>
          <p:cNvSpPr/>
          <p:nvPr/>
        </p:nvSpPr>
        <p:spPr>
          <a:xfrm>
            <a:off x="3091542" y="5358014"/>
            <a:ext cx="58315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14752">
              <a:defRPr/>
            </a:pP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Potentiation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combining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tafasitamab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LEN in vivo </a:t>
            </a:r>
            <a:r>
              <a:rPr lang="de-DE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vitro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E73A603-2600-7048-87F6-EFAD4DD89EFA}"/>
              </a:ext>
            </a:extLst>
          </p:cNvPr>
          <p:cNvSpPr txBox="1"/>
          <p:nvPr/>
        </p:nvSpPr>
        <p:spPr>
          <a:xfrm>
            <a:off x="5096852" y="3130298"/>
            <a:ext cx="9442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Antiproliferative</a:t>
            </a:r>
            <a:endParaRPr lang="it-IT" sz="9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DAF71BE-521B-504D-B6CE-17CD8123803A}"/>
              </a:ext>
            </a:extLst>
          </p:cNvPr>
          <p:cNvSpPr txBox="1"/>
          <p:nvPr/>
        </p:nvSpPr>
        <p:spPr>
          <a:xfrm>
            <a:off x="4167045" y="3596504"/>
            <a:ext cx="5356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833F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ADCC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E904A11-DD35-634C-B446-747550A9285E}"/>
              </a:ext>
            </a:extLst>
          </p:cNvPr>
          <p:cNvSpPr txBox="1"/>
          <p:nvPr/>
        </p:nvSpPr>
        <p:spPr>
          <a:xfrm>
            <a:off x="4634492" y="3022970"/>
            <a:ext cx="646221" cy="123111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pPr algn="ctr"/>
            <a:r>
              <a:rPr lang="it-IT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Activation</a:t>
            </a:r>
            <a:endParaRPr lang="it-IT" sz="9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EC40CEDF-0D41-F043-9D66-A6AFEEFD286D}"/>
              </a:ext>
            </a:extLst>
          </p:cNvPr>
          <p:cNvSpPr txBox="1"/>
          <p:nvPr/>
        </p:nvSpPr>
        <p:spPr>
          <a:xfrm>
            <a:off x="7132387" y="4150665"/>
            <a:ext cx="5356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833F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ADCP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2EED325-CDBD-914A-AD0C-BE39CD16AE3E}"/>
              </a:ext>
            </a:extLst>
          </p:cNvPr>
          <p:cNvSpPr txBox="1"/>
          <p:nvPr/>
        </p:nvSpPr>
        <p:spPr>
          <a:xfrm>
            <a:off x="5914635" y="4135689"/>
            <a:ext cx="6149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60"/>
              </a:lnSpc>
            </a:pPr>
            <a:r>
              <a:rPr lang="it-IT" sz="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r>
              <a:rPr lang="it-IT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endParaRPr lang="it-IT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1B735A1-72A8-9C49-B9E8-B86F77D56CBC}"/>
              </a:ext>
            </a:extLst>
          </p:cNvPr>
          <p:cNvSpPr txBox="1"/>
          <p:nvPr/>
        </p:nvSpPr>
        <p:spPr>
          <a:xfrm>
            <a:off x="6634150" y="3245471"/>
            <a:ext cx="1084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rgbClr val="833F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CYTOTOXICITY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8BC7CD2-C5FB-5541-A97F-3ED67EB6A55F}"/>
              </a:ext>
            </a:extLst>
          </p:cNvPr>
          <p:cNvSpPr txBox="1"/>
          <p:nvPr/>
        </p:nvSpPr>
        <p:spPr>
          <a:xfrm>
            <a:off x="296849" y="6453132"/>
            <a:ext cx="118583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Horton HM, et al. Cancer Res 2008; Awan FT, et al. Blood 2010; Richter J, et al. Blood 2013;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MorphoSys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data on file; Wu L, et al. Clin Cancer Res 2008;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Lapalombella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R, et al. Blood 2008; Zhang L H, et al. Br J  2013, 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Wiernik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PH, et al. J Clin Oncol 2008;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Witzig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TE, et al. Ann Oncol 2011;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Czuczman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MS, et al. Clin Cancer Res 2017; </a:t>
            </a:r>
            <a:r>
              <a:rPr 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Jurczak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W, et al. Ann Oncol 2018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FDD68A3-1DC7-0741-B2F9-8471CC883044}"/>
              </a:ext>
            </a:extLst>
          </p:cNvPr>
          <p:cNvSpPr txBox="1"/>
          <p:nvPr/>
        </p:nvSpPr>
        <p:spPr>
          <a:xfrm>
            <a:off x="289215" y="6270934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Salles G, et al. Lancet Oncol 2020; 21: 978–988</a:t>
            </a:r>
          </a:p>
        </p:txBody>
      </p:sp>
    </p:spTree>
    <p:extLst>
      <p:ext uri="{BB962C8B-B14F-4D97-AF65-F5344CB8AC3E}">
        <p14:creationId xmlns:p14="http://schemas.microsoft.com/office/powerpoint/2010/main" val="2537991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Tafasatinib</a:t>
            </a:r>
            <a:r>
              <a:rPr lang="en-US" dirty="0"/>
              <a:t> + lenalidomide in 80 patients with R/R DLBCL </a:t>
            </a:r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Salles G, et al. Lancet Oncol 2020; 21: 978–988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5F5B1E04-E01E-DC40-BDCC-9F9CC937BE07}"/>
              </a:ext>
            </a:extLst>
          </p:cNvPr>
          <p:cNvGrpSpPr>
            <a:grpSpLocks noChangeAspect="1"/>
          </p:cNvGrpSpPr>
          <p:nvPr/>
        </p:nvGrpSpPr>
        <p:grpSpPr>
          <a:xfrm>
            <a:off x="1255860" y="1353290"/>
            <a:ext cx="10072540" cy="4892440"/>
            <a:chOff x="506560" y="1100143"/>
            <a:chExt cx="11244834" cy="5461847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41C08A50-C30A-504A-AAFD-8B619993B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560" y="1100143"/>
              <a:ext cx="3723287" cy="5461847"/>
            </a:xfrm>
            <a:prstGeom prst="rect">
              <a:avLst/>
            </a:prstGeom>
          </p:spPr>
        </p:pic>
        <p:pic>
          <p:nvPicPr>
            <p:cNvPr id="18" name="Immagine 1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AD5241F3-F3E4-3348-99A3-636E21B0D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35485" y="1281198"/>
              <a:ext cx="7215909" cy="3844636"/>
            </a:xfrm>
            <a:prstGeom prst="rect">
              <a:avLst/>
            </a:prstGeom>
          </p:spPr>
        </p:pic>
        <p:sp>
          <p:nvSpPr>
            <p:cNvPr id="19" name="Rettangolo con angoli arrotondati 18">
              <a:extLst>
                <a:ext uri="{FF2B5EF4-FFF2-40B4-BE49-F238E27FC236}">
                  <a16:creationId xmlns:a16="http://schemas.microsoft.com/office/drawing/2014/main" id="{CBD25F10-AE51-5845-B81B-81AEB334272F}"/>
                </a:ext>
              </a:extLst>
            </p:cNvPr>
            <p:cNvSpPr/>
            <p:nvPr/>
          </p:nvSpPr>
          <p:spPr>
            <a:xfrm>
              <a:off x="5850399" y="1174755"/>
              <a:ext cx="4586083" cy="413413"/>
            </a:xfrm>
            <a:prstGeom prst="roundRect">
              <a:avLst>
                <a:gd name="adj" fmla="val 38289"/>
              </a:avLst>
            </a:pr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it-IT" sz="1400" b="1" dirty="0">
                  <a:solidFill>
                    <a:srgbClr val="23636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Progression-free survival (IRC)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34A155CE-6EF6-6A47-A24E-472B0C64C85F}"/>
                </a:ext>
              </a:extLst>
            </p:cNvPr>
            <p:cNvSpPr/>
            <p:nvPr/>
          </p:nvSpPr>
          <p:spPr>
            <a:xfrm>
              <a:off x="5050838" y="5529687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spcBef>
                  <a:spcPts val="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Median follow-up time 17.3 months</a:t>
              </a:r>
            </a:p>
            <a:p>
              <a:pPr marL="285750" indent="-285750">
                <a:spcBef>
                  <a:spcPts val="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39 PFS events recorded</a:t>
              </a:r>
            </a:p>
            <a:p>
              <a:pPr marL="285750" indent="-285750">
                <a:spcBef>
                  <a:spcPts val="0"/>
                </a:spcBef>
                <a:buClr>
                  <a:srgbClr val="F38D08"/>
                </a:buClr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28 patients still ongoing with study treatment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5C94D34-5056-A647-8E83-1A45DFACE0E9}"/>
                </a:ext>
              </a:extLst>
            </p:cNvPr>
            <p:cNvSpPr txBox="1"/>
            <p:nvPr/>
          </p:nvSpPr>
          <p:spPr>
            <a:xfrm>
              <a:off x="8291754" y="2106944"/>
              <a:ext cx="314938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Median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PFS 12.1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(95% CI: 5.7–NR)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0B0145FC-DF7A-5A42-B945-7C64981ADC40}"/>
                </a:ext>
              </a:extLst>
            </p:cNvPr>
            <p:cNvSpPr txBox="1"/>
            <p:nvPr/>
          </p:nvSpPr>
          <p:spPr>
            <a:xfrm rot="16200000">
              <a:off x="4270466" y="2984629"/>
              <a:ext cx="81456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PFS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4C1EAB41-AE1A-5D48-BDE2-AFBF8D6F1BF9}"/>
                </a:ext>
              </a:extLst>
            </p:cNvPr>
            <p:cNvSpPr txBox="1"/>
            <p:nvPr/>
          </p:nvSpPr>
          <p:spPr>
            <a:xfrm>
              <a:off x="7507503" y="4853645"/>
              <a:ext cx="1502537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Time (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754417D0-55B9-F947-9C95-ABC3B03CDCAC}"/>
                </a:ext>
              </a:extLst>
            </p:cNvPr>
            <p:cNvSpPr txBox="1"/>
            <p:nvPr/>
          </p:nvSpPr>
          <p:spPr>
            <a:xfrm>
              <a:off x="1889202" y="5168698"/>
              <a:ext cx="1502537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CR: </a:t>
              </a:r>
              <a:r>
                <a:rPr lang="it-IT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42,5% (</a:t>
              </a:r>
              <a:r>
                <a:rPr lang="it-IT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it-IT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=34)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8AB802DC-CD1B-E742-B275-E41DC796FF21}"/>
                </a:ext>
              </a:extLst>
            </p:cNvPr>
            <p:cNvSpPr txBox="1"/>
            <p:nvPr/>
          </p:nvSpPr>
          <p:spPr>
            <a:xfrm>
              <a:off x="1889202" y="3754235"/>
              <a:ext cx="1502537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PR: </a:t>
              </a:r>
              <a:r>
                <a:rPr lang="it-IT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17.5% (</a:t>
              </a:r>
              <a:r>
                <a:rPr lang="it-IT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it-IT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=14)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4D3F3999-AA6E-C842-AF4F-C37CE3582349}"/>
                </a:ext>
              </a:extLst>
            </p:cNvPr>
            <p:cNvSpPr txBox="1"/>
            <p:nvPr/>
          </p:nvSpPr>
          <p:spPr>
            <a:xfrm>
              <a:off x="1889202" y="2968423"/>
              <a:ext cx="1502537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SD: 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13.75% (</a:t>
              </a:r>
              <a:r>
                <a:rPr lang="it-IT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=11)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6B78F23B-8408-BD48-BBF5-374D290500B6}"/>
                </a:ext>
              </a:extLst>
            </p:cNvPr>
            <p:cNvSpPr txBox="1"/>
            <p:nvPr/>
          </p:nvSpPr>
          <p:spPr>
            <a:xfrm>
              <a:off x="1889202" y="2254048"/>
              <a:ext cx="1502537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PD: 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16.25% (</a:t>
              </a:r>
              <a:r>
                <a:rPr lang="it-IT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=13)</a:t>
              </a:r>
            </a:p>
          </p:txBody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B2A05515-0132-B245-BF75-86B86D5D80BA}"/>
                </a:ext>
              </a:extLst>
            </p:cNvPr>
            <p:cNvSpPr txBox="1"/>
            <p:nvPr/>
          </p:nvSpPr>
          <p:spPr>
            <a:xfrm>
              <a:off x="1889202" y="1611110"/>
              <a:ext cx="1502537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NE: 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10% (</a:t>
              </a:r>
              <a:r>
                <a:rPr lang="it-IT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it-IT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=8)</a:t>
              </a:r>
            </a:p>
          </p:txBody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3BE68A4E-2492-2945-A890-322E1810DD18}"/>
                </a:ext>
              </a:extLst>
            </p:cNvPr>
            <p:cNvSpPr txBox="1"/>
            <p:nvPr/>
          </p:nvSpPr>
          <p:spPr>
            <a:xfrm>
              <a:off x="4027256" y="4541059"/>
              <a:ext cx="565162" cy="58477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it-IT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ORR</a:t>
              </a:r>
            </a:p>
            <a:p>
              <a:r>
                <a:rPr lang="it-IT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  <a:endParaRPr lang="it-IT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Parentesi graffa chiusa 31">
              <a:extLst>
                <a:ext uri="{FF2B5EF4-FFF2-40B4-BE49-F238E27FC236}">
                  <a16:creationId xmlns:a16="http://schemas.microsoft.com/office/drawing/2014/main" id="{4422F815-0DA2-FD44-B9AE-20F44B28D4D3}"/>
                </a:ext>
              </a:extLst>
            </p:cNvPr>
            <p:cNvSpPr/>
            <p:nvPr/>
          </p:nvSpPr>
          <p:spPr>
            <a:xfrm>
              <a:off x="3743325" y="3428999"/>
              <a:ext cx="234781" cy="2854355"/>
            </a:xfrm>
            <a:prstGeom prst="rightBrace">
              <a:avLst>
                <a:gd name="adj1" fmla="val 59291"/>
                <a:gd name="adj2" fmla="val 50000"/>
              </a:avLst>
            </a:prstGeom>
            <a:ln w="19050">
              <a:solidFill>
                <a:srgbClr val="E69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A170D714-1FC0-7F43-A186-7F0629D0F6B0}"/>
                </a:ext>
              </a:extLst>
            </p:cNvPr>
            <p:cNvSpPr txBox="1"/>
            <p:nvPr/>
          </p:nvSpPr>
          <p:spPr>
            <a:xfrm>
              <a:off x="2368203" y="1144125"/>
              <a:ext cx="565162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ORR</a:t>
              </a:r>
              <a:endParaRPr lang="it-IT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511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Polatuzumab</a:t>
            </a:r>
            <a:r>
              <a:rPr lang="en-US" dirty="0"/>
              <a:t> </a:t>
            </a:r>
            <a:r>
              <a:rPr lang="en-US" dirty="0" err="1"/>
              <a:t>vedotin</a:t>
            </a:r>
            <a:r>
              <a:rPr lang="en-US" dirty="0"/>
              <a:t> in R/R DLBCL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C7F7228-074B-6444-93CC-95BCFFDB62E0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Sehn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LH, et al. J Clin Oncol 2019; 38: 155–165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A1558688-50FF-E541-82EA-028274441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481902"/>
              </p:ext>
            </p:extLst>
          </p:nvPr>
        </p:nvGraphicFramePr>
        <p:xfrm>
          <a:off x="593653" y="2471932"/>
          <a:ext cx="4186900" cy="3742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564">
                  <a:extLst>
                    <a:ext uri="{9D8B030D-6E8A-4147-A177-3AD203B41FA5}">
                      <a16:colId xmlns:a16="http://schemas.microsoft.com/office/drawing/2014/main" val="1691282091"/>
                    </a:ext>
                  </a:extLst>
                </a:gridCol>
                <a:gridCol w="135247">
                  <a:extLst>
                    <a:ext uri="{9D8B030D-6E8A-4147-A177-3AD203B41FA5}">
                      <a16:colId xmlns:a16="http://schemas.microsoft.com/office/drawing/2014/main" val="253818496"/>
                    </a:ext>
                  </a:extLst>
                </a:gridCol>
                <a:gridCol w="615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084">
                  <a:extLst>
                    <a:ext uri="{9D8B030D-6E8A-4147-A177-3AD203B41FA5}">
                      <a16:colId xmlns:a16="http://schemas.microsoft.com/office/drawing/2014/main" val="3639930013"/>
                    </a:ext>
                  </a:extLst>
                </a:gridCol>
                <a:gridCol w="751084">
                  <a:extLst>
                    <a:ext uri="{9D8B030D-6E8A-4147-A177-3AD203B41FA5}">
                      <a16:colId xmlns:a16="http://schemas.microsoft.com/office/drawing/2014/main" val="4007729934"/>
                    </a:ext>
                  </a:extLst>
                </a:gridCol>
                <a:gridCol w="751084">
                  <a:extLst>
                    <a:ext uri="{9D8B030D-6E8A-4147-A177-3AD203B41FA5}">
                      <a16:colId xmlns:a16="http://schemas.microsoft.com/office/drawing/2014/main" val="3444772820"/>
                    </a:ext>
                  </a:extLst>
                </a:gridCol>
              </a:tblGrid>
              <a:tr h="160154">
                <a:tc rowSpan="2">
                  <a:txBody>
                    <a:bodyPr/>
                    <a:lstStyle/>
                    <a:p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Adverse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Pola-BR (</a:t>
                      </a: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=39)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 (</a:t>
                      </a: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=39)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474841"/>
                  </a:ext>
                </a:extLst>
              </a:tr>
              <a:tr h="277200">
                <a:tc vMerge="1">
                  <a:txBody>
                    <a:bodyPr/>
                    <a:lstStyle/>
                    <a:p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grades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(%)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3–4, </a:t>
                      </a:r>
                      <a:b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(%)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grades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(%)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3–4, </a:t>
                      </a:r>
                      <a:b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9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9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(%)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63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983992"/>
                  </a:ext>
                </a:extLst>
              </a:tr>
              <a:tr h="160154">
                <a:tc gridSpan="6">
                  <a:txBody>
                    <a:bodyPr/>
                    <a:lstStyle/>
                    <a:p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Blood and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lymphatic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disorders</a:t>
                      </a:r>
                      <a:endParaRPr lang="it-IT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267341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Anemia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(53.8)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(28.2)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(25.6)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(17.9)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750364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Neutropenia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(53.8)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(46.2)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(38.5)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(33.3)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153118"/>
                  </a:ext>
                </a:extLst>
              </a:tr>
              <a:tr h="277200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Thrombocytopenia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(48.7)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(41.0)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(28.2)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(23.1)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1857350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Lymphopenia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(12.8)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(12.8)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205310"/>
                  </a:ext>
                </a:extLst>
              </a:tr>
              <a:tr h="277200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Febrile</a:t>
                      </a:r>
                      <a:r>
                        <a:rPr lang="it-IT" sz="9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neutropenia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(10.3)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(10.3)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(12.8)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(12.8)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831841"/>
                  </a:ext>
                </a:extLst>
              </a:tr>
              <a:tr h="180144">
                <a:tc gridSpan="2">
                  <a:txBody>
                    <a:bodyPr/>
                    <a:lstStyle/>
                    <a:p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disorders</a:t>
                      </a:r>
                      <a:endParaRPr lang="it-IT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408965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(38.5)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(28.2)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2830433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Nausea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(30.8)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(41.0)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374035"/>
                  </a:ext>
                </a:extLst>
              </a:tr>
              <a:tr h="160154">
                <a:tc gridSpan="2"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Constipation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(17.9)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(20.5)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8383305"/>
                  </a:ext>
                </a:extLst>
              </a:tr>
              <a:tr h="160154">
                <a:tc gridSpan="6">
                  <a:txBody>
                    <a:bodyPr/>
                    <a:lstStyle/>
                    <a:p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disorders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administration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site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conditions</a:t>
                      </a:r>
                      <a:endParaRPr lang="it-IT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072097"/>
                  </a:ext>
                </a:extLst>
              </a:tr>
              <a:tr h="160154">
                <a:tc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Fatigue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(35.9)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(35.9)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67933"/>
                  </a:ext>
                </a:extLst>
              </a:tr>
              <a:tr h="160154">
                <a:tc>
                  <a:txBody>
                    <a:bodyPr/>
                    <a:lstStyle/>
                    <a:p>
                      <a:pPr marL="180000"/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Pyrexia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(33.3)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(23.1)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44363"/>
                  </a:ext>
                </a:extLst>
              </a:tr>
              <a:tr h="160154">
                <a:tc gridSpan="6">
                  <a:txBody>
                    <a:bodyPr/>
                    <a:lstStyle/>
                    <a:p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Metabolism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nutrition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disorders</a:t>
                      </a:r>
                      <a:endParaRPr lang="it-IT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9078719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180000">
                        <a:spcBef>
                          <a:spcPts val="0"/>
                        </a:spcBef>
                      </a:pP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Decreased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appetite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(25.6)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(2.6)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(20.5)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12513"/>
                  </a:ext>
                </a:extLst>
              </a:tr>
              <a:tr h="160154">
                <a:tc gridSpan="6">
                  <a:txBody>
                    <a:bodyPr/>
                    <a:lstStyle/>
                    <a:p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Peripheral</a:t>
                      </a:r>
                      <a:r>
                        <a:rPr lang="it-I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neuropathy</a:t>
                      </a:r>
                      <a:endParaRPr lang="it-IT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297656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1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Peripheral</a:t>
                      </a:r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neuropathy</a:t>
                      </a:r>
                      <a:endParaRPr lang="it-IT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(43.6)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(7.7)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2363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07546"/>
                  </a:ext>
                </a:extLst>
              </a:tr>
            </a:tbl>
          </a:graphicData>
        </a:graphic>
      </p:graphicFrame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AAF1178C-E155-184F-8FB9-D50369E13187}"/>
              </a:ext>
            </a:extLst>
          </p:cNvPr>
          <p:cNvSpPr/>
          <p:nvPr/>
        </p:nvSpPr>
        <p:spPr>
          <a:xfrm>
            <a:off x="593653" y="1305179"/>
            <a:ext cx="4059782" cy="534174"/>
          </a:xfrm>
          <a:prstGeom prst="roundRect">
            <a:avLst>
              <a:gd name="adj" fmla="val 21607"/>
            </a:avLst>
          </a:prstGeom>
          <a:solidFill>
            <a:srgbClr val="23636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2 randomized study in 80 transplant </a:t>
            </a:r>
            <a:br>
              <a:rPr lang="en-GB" altLang="it-IT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ineligible R/R DLBCL patients: BR ± Pola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C4B79C0-6486-E048-87B4-7577C4058F9A}"/>
              </a:ext>
            </a:extLst>
          </p:cNvPr>
          <p:cNvSpPr/>
          <p:nvPr/>
        </p:nvSpPr>
        <p:spPr>
          <a:xfrm>
            <a:off x="593651" y="2041045"/>
            <a:ext cx="40597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11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ADVERSE EVENTS IN PATIENTS TREATED WITH </a:t>
            </a:r>
            <a:br>
              <a:rPr lang="en-GB" altLang="it-IT" sz="11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it-IT" sz="11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POLA-BR COMPARED WITH BR </a:t>
            </a:r>
          </a:p>
        </p:txBody>
      </p:sp>
      <p:pic>
        <p:nvPicPr>
          <p:cNvPr id="11" name="Immagine 2">
            <a:extLst>
              <a:ext uri="{FF2B5EF4-FFF2-40B4-BE49-F238E27FC236}">
                <a16:creationId xmlns:a16="http://schemas.microsoft.com/office/drawing/2014/main" id="{630DBFF3-B5B2-5941-98A8-69338D094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4357" y="1241546"/>
            <a:ext cx="3478108" cy="2571876"/>
          </a:xfrm>
          <a:prstGeom prst="roundRect">
            <a:avLst>
              <a:gd name="adj" fmla="val 8257"/>
            </a:avLst>
          </a:prstGeom>
          <a:noFill/>
          <a:ln w="15875">
            <a:solidFill>
              <a:srgbClr val="F38D08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E30CDF0-D485-1046-9689-1044227A53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596" y="4153903"/>
            <a:ext cx="2770380" cy="210144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440BCB-3D9C-EC49-BBFC-F9AC37D80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4694" y="4153903"/>
            <a:ext cx="2770380" cy="2101449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FD12AA5-1907-514F-80A5-65FD9BA9BA8F}"/>
              </a:ext>
            </a:extLst>
          </p:cNvPr>
          <p:cNvSpPr txBox="1"/>
          <p:nvPr/>
        </p:nvSpPr>
        <p:spPr>
          <a:xfrm>
            <a:off x="6967382" y="6065698"/>
            <a:ext cx="817317" cy="203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Time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511486C-F387-4347-836D-A5E11F03C9AB}"/>
              </a:ext>
            </a:extLst>
          </p:cNvPr>
          <p:cNvSpPr txBox="1"/>
          <p:nvPr/>
        </p:nvSpPr>
        <p:spPr>
          <a:xfrm rot="16200000">
            <a:off x="5407139" y="5069966"/>
            <a:ext cx="918917" cy="203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PFS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5531205D-B230-FE44-93B4-26F7398721EA}"/>
              </a:ext>
            </a:extLst>
          </p:cNvPr>
          <p:cNvSpPr txBox="1"/>
          <p:nvPr/>
        </p:nvSpPr>
        <p:spPr>
          <a:xfrm rot="16200000">
            <a:off x="8338608" y="5165503"/>
            <a:ext cx="868116" cy="203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OS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5770F83F-A8E6-5D48-AB4B-21A419C93362}"/>
              </a:ext>
            </a:extLst>
          </p:cNvPr>
          <p:cNvSpPr txBox="1"/>
          <p:nvPr/>
        </p:nvSpPr>
        <p:spPr>
          <a:xfrm>
            <a:off x="7059951" y="4263931"/>
            <a:ext cx="1517228" cy="325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HR: 0.36; 95% CI: 0.21–0.63</a:t>
            </a:r>
          </a:p>
          <a:p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(log-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rank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 &lt;0.001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5367A90-36D9-974D-B30F-40E7163D838A}"/>
              </a:ext>
            </a:extLst>
          </p:cNvPr>
          <p:cNvSpPr txBox="1"/>
          <p:nvPr/>
        </p:nvSpPr>
        <p:spPr>
          <a:xfrm>
            <a:off x="9873451" y="6065698"/>
            <a:ext cx="817317" cy="203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Time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BA11CB4-876B-F742-87AF-D65FD5F99641}"/>
              </a:ext>
            </a:extLst>
          </p:cNvPr>
          <p:cNvSpPr txBox="1"/>
          <p:nvPr/>
        </p:nvSpPr>
        <p:spPr>
          <a:xfrm>
            <a:off x="7239649" y="4609575"/>
            <a:ext cx="902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Pola-BR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=40)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BR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=40)</a:t>
            </a:r>
          </a:p>
        </p:txBody>
      </p:sp>
      <p:cxnSp>
        <p:nvCxnSpPr>
          <p:cNvPr id="26" name="Connettore 1 25">
            <a:extLst>
              <a:ext uri="{FF2B5EF4-FFF2-40B4-BE49-F238E27FC236}">
                <a16:creationId xmlns:a16="http://schemas.microsoft.com/office/drawing/2014/main" id="{E2D6F41D-9221-BF40-A340-10C2F4332ECD}"/>
              </a:ext>
            </a:extLst>
          </p:cNvPr>
          <p:cNvCxnSpPr/>
          <p:nvPr/>
        </p:nvCxnSpPr>
        <p:spPr>
          <a:xfrm>
            <a:off x="7145251" y="4727368"/>
            <a:ext cx="132091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555B9588-6D06-0C43-B5EB-A1BA5A7E68FA}"/>
              </a:ext>
            </a:extLst>
          </p:cNvPr>
          <p:cNvCxnSpPr/>
          <p:nvPr/>
        </p:nvCxnSpPr>
        <p:spPr>
          <a:xfrm>
            <a:off x="7145251" y="4844835"/>
            <a:ext cx="132091" cy="0"/>
          </a:xfrm>
          <a:prstGeom prst="line">
            <a:avLst/>
          </a:prstGeom>
          <a:ln w="381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301123E0-F260-2E45-A5FF-4DC9E0158CED}"/>
              </a:ext>
            </a:extLst>
          </p:cNvPr>
          <p:cNvSpPr txBox="1"/>
          <p:nvPr/>
        </p:nvSpPr>
        <p:spPr>
          <a:xfrm>
            <a:off x="10075570" y="4263931"/>
            <a:ext cx="1517228" cy="325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HR: 0.42; 95% CI: 0.24–0.75</a:t>
            </a:r>
          </a:p>
          <a:p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p=0.002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6DD83E2-D289-A741-84C0-9BD845D3A5FE}"/>
              </a:ext>
            </a:extLst>
          </p:cNvPr>
          <p:cNvSpPr txBox="1"/>
          <p:nvPr/>
        </p:nvSpPr>
        <p:spPr>
          <a:xfrm>
            <a:off x="10255269" y="4609575"/>
            <a:ext cx="1197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Pola-BR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II;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=40)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BR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II;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=40)</a:t>
            </a:r>
          </a:p>
        </p:txBody>
      </p: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077D9963-4EA8-C641-95E3-9B6BE107427F}"/>
              </a:ext>
            </a:extLst>
          </p:cNvPr>
          <p:cNvCxnSpPr/>
          <p:nvPr/>
        </p:nvCxnSpPr>
        <p:spPr>
          <a:xfrm>
            <a:off x="10160871" y="4727368"/>
            <a:ext cx="132091" cy="0"/>
          </a:xfrm>
          <a:prstGeom prst="line">
            <a:avLst/>
          </a:prstGeom>
          <a:ln w="381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>
            <a:extLst>
              <a:ext uri="{FF2B5EF4-FFF2-40B4-BE49-F238E27FC236}">
                <a16:creationId xmlns:a16="http://schemas.microsoft.com/office/drawing/2014/main" id="{0067BD29-4947-474C-AC5F-CEE990A32373}"/>
              </a:ext>
            </a:extLst>
          </p:cNvPr>
          <p:cNvCxnSpPr/>
          <p:nvPr/>
        </p:nvCxnSpPr>
        <p:spPr>
          <a:xfrm>
            <a:off x="10160871" y="4838529"/>
            <a:ext cx="132091" cy="0"/>
          </a:xfrm>
          <a:prstGeom prst="line">
            <a:avLst/>
          </a:prstGeom>
          <a:ln w="381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14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182509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4904509" y="3182509"/>
            <a:ext cx="853354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769C1075-0A11-A246-AC3A-AD04CFD5F966}"/>
              </a:ext>
            </a:extLst>
          </p:cNvPr>
          <p:cNvCxnSpPr>
            <a:cxnSpLocks/>
          </p:cNvCxnSpPr>
          <p:nvPr/>
        </p:nvCxnSpPr>
        <p:spPr>
          <a:xfrm>
            <a:off x="6305404" y="3182509"/>
            <a:ext cx="879167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4904509" y="3954034"/>
            <a:ext cx="2280062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208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396045"/>
            <a:ext cx="11071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Role of allogeneic transplantation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2.6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3424335" y="3182509"/>
            <a:ext cx="1976340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3424335" y="4020171"/>
            <a:ext cx="5234473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3C0CC9C0-3C4B-BE44-AA38-ED29DAB3FD01}"/>
              </a:ext>
            </a:extLst>
          </p:cNvPr>
          <p:cNvCxnSpPr>
            <a:cxnSpLocks/>
          </p:cNvCxnSpPr>
          <p:nvPr/>
        </p:nvCxnSpPr>
        <p:spPr>
          <a:xfrm>
            <a:off x="6695268" y="3182509"/>
            <a:ext cx="1963540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433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84842" y="2114212"/>
            <a:ext cx="1102231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Innovative strategies for patients who fail CAR-T include: Kinase inhibitors,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polatuzumab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, bispecific antibodies, checkpoint inhibitors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All these agents provide short-lived response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Investigating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allo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-HCT consolidation for sensitive post-CAR-T relapse is worthwhile</a:t>
            </a:r>
          </a:p>
          <a:p>
            <a:pPr marL="285750" indent="-285750">
              <a:spcBef>
                <a:spcPts val="3000"/>
              </a:spcBef>
              <a:buClr>
                <a:srgbClr val="236364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However, in a real-word study only 5/61 patients underwent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allo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-HCT post CAR-T failure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>
              <a:defRPr/>
            </a:pPr>
            <a:r>
              <a:rPr lang="en-GB" sz="2000" b="1" dirty="0">
                <a:solidFill>
                  <a:schemeClr val="bg1"/>
                </a:solidFill>
              </a:rPr>
              <a:t>Allogeneic transplantation?</a:t>
            </a: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146ECC11-8F9F-D54B-B5F1-DFD208235420}"/>
              </a:ext>
            </a:extLst>
          </p:cNvPr>
          <p:cNvCxnSpPr>
            <a:cxnSpLocks/>
          </p:cNvCxnSpPr>
          <p:nvPr/>
        </p:nvCxnSpPr>
        <p:spPr>
          <a:xfrm>
            <a:off x="589812" y="1963457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7747568D-EEA6-A247-9DC4-87EAA929C24E}"/>
              </a:ext>
            </a:extLst>
          </p:cNvPr>
          <p:cNvCxnSpPr>
            <a:cxnSpLocks/>
          </p:cNvCxnSpPr>
          <p:nvPr/>
        </p:nvCxnSpPr>
        <p:spPr>
          <a:xfrm>
            <a:off x="589812" y="2899651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B1B4AC9E-6A58-2241-9CFD-3454308B1326}"/>
              </a:ext>
            </a:extLst>
          </p:cNvPr>
          <p:cNvCxnSpPr>
            <a:cxnSpLocks/>
          </p:cNvCxnSpPr>
          <p:nvPr/>
        </p:nvCxnSpPr>
        <p:spPr>
          <a:xfrm>
            <a:off x="589812" y="3541379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385680C4-F3D5-414E-BDCA-44315C3E372E}"/>
              </a:ext>
            </a:extLst>
          </p:cNvPr>
          <p:cNvCxnSpPr>
            <a:cxnSpLocks/>
          </p:cNvCxnSpPr>
          <p:nvPr/>
        </p:nvCxnSpPr>
        <p:spPr>
          <a:xfrm>
            <a:off x="589812" y="4212891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0C4D3E-008C-4C44-AA00-4A43029FC8E4}"/>
              </a:ext>
            </a:extLst>
          </p:cNvPr>
          <p:cNvCxnSpPr>
            <a:cxnSpLocks/>
          </p:cNvCxnSpPr>
          <p:nvPr/>
        </p:nvCxnSpPr>
        <p:spPr>
          <a:xfrm>
            <a:off x="589812" y="4884163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BB3593-4FCA-F344-B3DE-14D3DDA104F6}"/>
              </a:ext>
            </a:extLst>
          </p:cNvPr>
          <p:cNvSpPr txBox="1"/>
          <p:nvPr/>
        </p:nvSpPr>
        <p:spPr>
          <a:xfrm>
            <a:off x="296849" y="6561990"/>
            <a:ext cx="11858398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Dreger P, et al. Biol Blood Marrow Transplant 2020; 26: 77–85</a:t>
            </a:r>
          </a:p>
        </p:txBody>
      </p:sp>
    </p:spTree>
    <p:extLst>
      <p:ext uri="{BB962C8B-B14F-4D97-AF65-F5344CB8AC3E}">
        <p14:creationId xmlns:p14="http://schemas.microsoft.com/office/powerpoint/2010/main" val="271370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11512E-1168-A243-B9DF-8A2E66BEB40B}"/>
              </a:ext>
            </a:extLst>
          </p:cNvPr>
          <p:cNvSpPr txBox="1"/>
          <p:nvPr/>
        </p:nvSpPr>
        <p:spPr>
          <a:xfrm>
            <a:off x="584842" y="2114212"/>
            <a:ext cx="110223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Issues for salvage treatment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60% of DLBCL patients failed CAR-T cell treatment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Some of them have rapidly progressive disease and no time for salvage treatment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20–30% of the patients experienced prolonged cytopenia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Hypogammaglobulinemia and increased infectious risk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Few options available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Few studies and some case reports</a:t>
            </a:r>
          </a:p>
          <a:p>
            <a:pPr marL="285750" indent="-285750">
              <a:spcBef>
                <a:spcPts val="1200"/>
              </a:spcBef>
              <a:buClr>
                <a:srgbClr val="F38D08"/>
              </a:buClr>
              <a:buFont typeface="Arial" charset="0"/>
              <a:buChar char="•"/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Need of early recognition of poor outcome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>
              <a:defRPr/>
            </a:pPr>
            <a:r>
              <a:rPr lang="en-GB" sz="2000" b="1" dirty="0">
                <a:solidFill>
                  <a:schemeClr val="bg1"/>
                </a:solidFill>
              </a:rPr>
              <a:t>Relapsed/refractory patients after CAR-T cells</a:t>
            </a:r>
          </a:p>
        </p:txBody>
      </p: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CCA1E756-3148-194D-94A1-BE9C9FC60DF8}"/>
              </a:ext>
            </a:extLst>
          </p:cNvPr>
          <p:cNvCxnSpPr>
            <a:cxnSpLocks/>
          </p:cNvCxnSpPr>
          <p:nvPr/>
        </p:nvCxnSpPr>
        <p:spPr>
          <a:xfrm>
            <a:off x="589812" y="5473422"/>
            <a:ext cx="10811613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146ECC11-8F9F-D54B-B5F1-DFD208235420}"/>
              </a:ext>
            </a:extLst>
          </p:cNvPr>
          <p:cNvCxnSpPr>
            <a:cxnSpLocks/>
          </p:cNvCxnSpPr>
          <p:nvPr/>
        </p:nvCxnSpPr>
        <p:spPr>
          <a:xfrm>
            <a:off x="589812" y="1949169"/>
            <a:ext cx="10783038" cy="0"/>
          </a:xfrm>
          <a:prstGeom prst="line">
            <a:avLst/>
          </a:prstGeom>
          <a:ln w="12700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463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dirty="0"/>
              <a:t>CD19-specific CAR-T cell therapy: Progressive disease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ABE9808-75EF-EB4E-ABC3-455DD2C3B6CF}"/>
              </a:ext>
            </a:extLst>
          </p:cNvPr>
          <p:cNvSpPr txBox="1"/>
          <p:nvPr/>
        </p:nvSpPr>
        <p:spPr>
          <a:xfrm>
            <a:off x="3117955" y="6589796"/>
            <a:ext cx="9037292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Chow WA, et al. Am J </a:t>
            </a:r>
            <a:r>
              <a:rPr lang="en-US" altLang="it-IT" sz="1100" i="1" dirty="0" err="1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Hematol</a:t>
            </a: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 2019; 94: E209–E213</a:t>
            </a:r>
          </a:p>
        </p:txBody>
      </p:sp>
      <p:sp>
        <p:nvSpPr>
          <p:cNvPr id="45" name="Rettangolo con angoli arrotondati 44">
            <a:extLst>
              <a:ext uri="{FF2B5EF4-FFF2-40B4-BE49-F238E27FC236}">
                <a16:creationId xmlns:a16="http://schemas.microsoft.com/office/drawing/2014/main" id="{EB89C0E5-D464-1D43-94F1-7A415FE95E93}"/>
              </a:ext>
            </a:extLst>
          </p:cNvPr>
          <p:cNvSpPr/>
          <p:nvPr/>
        </p:nvSpPr>
        <p:spPr>
          <a:xfrm>
            <a:off x="3353629" y="1085509"/>
            <a:ext cx="5048250" cy="345477"/>
          </a:xfrm>
          <a:prstGeom prst="roundRect">
            <a:avLst>
              <a:gd name="adj" fmla="val 38289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1400" b="1" dirty="0">
                <a:solidFill>
                  <a:srgbClr val="2363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 patients with DLBCL, PMBCL, HGBCL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521DA82-1F2E-AD4D-9CF4-8E59056817B7}"/>
              </a:ext>
            </a:extLst>
          </p:cNvPr>
          <p:cNvSpPr/>
          <p:nvPr/>
        </p:nvSpPr>
        <p:spPr>
          <a:xfrm>
            <a:off x="5960766" y="1958053"/>
            <a:ext cx="488734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46 (75%) received subsequent therapies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endParaRPr lang="en-GB" alt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Initial therapies included: Second CAR-T of same construct (14), novel/targeted therapy (14), chemotherapy +/− rituximab (7), radiotherapy (5), PD1-inhibitors (4), intrathecal chemotherapy (1), and allogeneic HSCT (1) 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endParaRPr lang="en-GB" alt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At time of progression, 16% (N=10) and 26% (N=16) of patients in our population were noted to have grade ≥3 neutropenia and thrombocytopenia 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endParaRPr lang="en-GB" alt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Clr>
                <a:srgbClr val="F38D08"/>
              </a:buClr>
              <a:buFont typeface="Arial" panose="020B0604020202020204" pitchFamily="34" charset="0"/>
              <a:buChar char="•"/>
            </a:pPr>
            <a:r>
              <a:rPr lang="en-GB" altLang="it-IT" sz="1400" dirty="0">
                <a:latin typeface="Arial" panose="020B0604020202020204" pitchFamily="34" charset="0"/>
                <a:cs typeface="Arial" panose="020B0604020202020204" pitchFamily="34" charset="0"/>
              </a:rPr>
              <a:t>9 patients alive and in remission for ≥12 months after progression. Last line of therapy included radiotherapy (2), allogeneic HSCT (2), ibrutinib (2), subsequent CD19- specific CAR-T (1), nivolumab (1), and lenalidomide (1)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D0FA6F6C-8A31-3C4E-A391-B3EEF35B8202}"/>
              </a:ext>
            </a:extLst>
          </p:cNvPr>
          <p:cNvCxnSpPr>
            <a:cxnSpLocks/>
          </p:cNvCxnSpPr>
          <p:nvPr/>
        </p:nvCxnSpPr>
        <p:spPr>
          <a:xfrm>
            <a:off x="6026758" y="2329269"/>
            <a:ext cx="4821351" cy="0"/>
          </a:xfrm>
          <a:prstGeom prst="line">
            <a:avLst/>
          </a:prstGeom>
          <a:ln w="635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09FBCBEE-053D-AD44-861F-307E2D2E1993}"/>
              </a:ext>
            </a:extLst>
          </p:cNvPr>
          <p:cNvCxnSpPr>
            <a:cxnSpLocks/>
          </p:cNvCxnSpPr>
          <p:nvPr/>
        </p:nvCxnSpPr>
        <p:spPr>
          <a:xfrm>
            <a:off x="6026758" y="1858017"/>
            <a:ext cx="4821351" cy="0"/>
          </a:xfrm>
          <a:prstGeom prst="line">
            <a:avLst/>
          </a:prstGeom>
          <a:ln w="635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B26B44D1-6B5E-DB4C-A65F-CB1A217FD686}"/>
              </a:ext>
            </a:extLst>
          </p:cNvPr>
          <p:cNvCxnSpPr>
            <a:cxnSpLocks/>
          </p:cNvCxnSpPr>
          <p:nvPr/>
        </p:nvCxnSpPr>
        <p:spPr>
          <a:xfrm>
            <a:off x="6026758" y="3605815"/>
            <a:ext cx="4821351" cy="0"/>
          </a:xfrm>
          <a:prstGeom prst="line">
            <a:avLst/>
          </a:prstGeom>
          <a:ln w="635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22B92EE5-71FF-F848-8896-9006A33889BA}"/>
              </a:ext>
            </a:extLst>
          </p:cNvPr>
          <p:cNvCxnSpPr>
            <a:cxnSpLocks/>
          </p:cNvCxnSpPr>
          <p:nvPr/>
        </p:nvCxnSpPr>
        <p:spPr>
          <a:xfrm>
            <a:off x="6026758" y="4456243"/>
            <a:ext cx="4821351" cy="0"/>
          </a:xfrm>
          <a:prstGeom prst="line">
            <a:avLst/>
          </a:prstGeom>
          <a:ln w="635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8A5718AC-C8EE-7143-B132-DC1E3636333C}"/>
              </a:ext>
            </a:extLst>
          </p:cNvPr>
          <p:cNvCxnSpPr>
            <a:cxnSpLocks/>
          </p:cNvCxnSpPr>
          <p:nvPr/>
        </p:nvCxnSpPr>
        <p:spPr>
          <a:xfrm>
            <a:off x="6026758" y="5763283"/>
            <a:ext cx="4821351" cy="0"/>
          </a:xfrm>
          <a:prstGeom prst="line">
            <a:avLst/>
          </a:prstGeom>
          <a:ln w="635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F4F26A4E-D04F-0E4C-834F-CBE4E3EAA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576" y="1673215"/>
            <a:ext cx="3725438" cy="219291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7816BFE4-CE0D-2643-B3C0-A82EE2745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575" y="3837433"/>
            <a:ext cx="3725438" cy="2192916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2E0359D-C853-8D4B-909B-45455E560133}"/>
              </a:ext>
            </a:extLst>
          </p:cNvPr>
          <p:cNvSpPr txBox="1"/>
          <p:nvPr/>
        </p:nvSpPr>
        <p:spPr>
          <a:xfrm rot="16200000">
            <a:off x="843570" y="2597961"/>
            <a:ext cx="773644" cy="196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AD70F0AF-259A-6E47-A79F-ED5A722DB5DA}"/>
              </a:ext>
            </a:extLst>
          </p:cNvPr>
          <p:cNvSpPr txBox="1"/>
          <p:nvPr/>
        </p:nvSpPr>
        <p:spPr>
          <a:xfrm rot="16200000">
            <a:off x="843571" y="4754967"/>
            <a:ext cx="773644" cy="196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D732DAFF-48FD-A54C-A4AA-F25DADD0A8CC}"/>
              </a:ext>
            </a:extLst>
          </p:cNvPr>
          <p:cNvSpPr txBox="1"/>
          <p:nvPr/>
        </p:nvSpPr>
        <p:spPr>
          <a:xfrm>
            <a:off x="2423230" y="5884556"/>
            <a:ext cx="1578386" cy="196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progression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6C898259-28AB-F549-A6A0-208696B9001E}"/>
              </a:ext>
            </a:extLst>
          </p:cNvPr>
          <p:cNvSpPr txBox="1"/>
          <p:nvPr/>
        </p:nvSpPr>
        <p:spPr>
          <a:xfrm>
            <a:off x="2423230" y="3708901"/>
            <a:ext cx="1578386" cy="196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progression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4C37F2D6-4F05-6540-BA31-8EB28BB42B06}"/>
              </a:ext>
            </a:extLst>
          </p:cNvPr>
          <p:cNvSpPr txBox="1"/>
          <p:nvPr/>
        </p:nvSpPr>
        <p:spPr>
          <a:xfrm>
            <a:off x="3131804" y="4135213"/>
            <a:ext cx="1989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Late PD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=35),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9.28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Early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PD (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=26),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3.75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6480F0E8-DD6E-A240-99E0-C9E16A765FC4}"/>
              </a:ext>
            </a:extLst>
          </p:cNvPr>
          <p:cNvCxnSpPr/>
          <p:nvPr/>
        </p:nvCxnSpPr>
        <p:spPr>
          <a:xfrm>
            <a:off x="2996358" y="4250889"/>
            <a:ext cx="135445" cy="0"/>
          </a:xfrm>
          <a:prstGeom prst="line">
            <a:avLst/>
          </a:prstGeom>
          <a:ln w="47625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68288965-606B-5549-AEE7-C9CE60F1AC83}"/>
              </a:ext>
            </a:extLst>
          </p:cNvPr>
          <p:cNvCxnSpPr/>
          <p:nvPr/>
        </p:nvCxnSpPr>
        <p:spPr>
          <a:xfrm>
            <a:off x="2996358" y="4366133"/>
            <a:ext cx="135445" cy="0"/>
          </a:xfrm>
          <a:prstGeom prst="line">
            <a:avLst/>
          </a:prstGeom>
          <a:ln w="47625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BD8B97E0-066F-6445-B6D1-1769526C2271}"/>
              </a:ext>
            </a:extLst>
          </p:cNvPr>
          <p:cNvSpPr txBox="1"/>
          <p:nvPr/>
        </p:nvSpPr>
        <p:spPr>
          <a:xfrm>
            <a:off x="2891510" y="4460621"/>
            <a:ext cx="5583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=0.042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1C3D5CB7-7013-1E47-819A-4C3FB30EE0BC}"/>
              </a:ext>
            </a:extLst>
          </p:cNvPr>
          <p:cNvSpPr txBox="1"/>
          <p:nvPr/>
        </p:nvSpPr>
        <p:spPr>
          <a:xfrm>
            <a:off x="3658297" y="1858700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OS (N=61)</a:t>
            </a:r>
          </a:p>
          <a:p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 OS=5.3 </a:t>
            </a:r>
            <a:r>
              <a:rPr lang="it-IT" sz="800" dirty="0" err="1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endParaRPr lang="it-I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D979721-7FFB-DB40-B616-86D4B0391F07}"/>
              </a:ext>
            </a:extLst>
          </p:cNvPr>
          <p:cNvSpPr/>
          <p:nvPr/>
        </p:nvSpPr>
        <p:spPr>
          <a:xfrm>
            <a:off x="609913" y="6200937"/>
            <a:ext cx="11124887" cy="38472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000" i="1" dirty="0"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DLBCL: 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diffuse large B-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lymphoma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; PMBCL: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mediastinal</a:t>
            </a:r>
            <a:r>
              <a:rPr lang="it-IT" sz="1000" i="1">
                <a:latin typeface="Arial" panose="020B0604020202020204" pitchFamily="34" charset="0"/>
                <a:cs typeface="Arial" panose="020B0604020202020204" pitchFamily="34" charset="0"/>
              </a:rPr>
              <a:t> B-cell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lymphoma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; HGBCL: high-grade B-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lymphoma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; OS: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overall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: HSCT: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hematopoietic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stem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transplantation</a:t>
            </a:r>
            <a:endParaRPr lang="it-IT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PD: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progression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it-IT" sz="1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it-IT" sz="1000" i="1" dirty="0"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7773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dirty="0"/>
              <a:t>Early and late hematologic toxicity following CD19 CAR-T cells 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ABE9808-75EF-EB4E-ABC3-455DD2C3B6CF}"/>
              </a:ext>
            </a:extLst>
          </p:cNvPr>
          <p:cNvSpPr txBox="1"/>
          <p:nvPr/>
        </p:nvSpPr>
        <p:spPr>
          <a:xfrm>
            <a:off x="3117955" y="6589796"/>
            <a:ext cx="9037292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Fried S, et al. Bone Marrow Transplantation 2019; 54: 1643–1650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90D3B3B-D423-9E4A-8E59-3628743C7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40" y="1367838"/>
            <a:ext cx="2582146" cy="2210371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F708607-24CF-574C-B68B-E2AD80CD1415}"/>
              </a:ext>
            </a:extLst>
          </p:cNvPr>
          <p:cNvSpPr txBox="1"/>
          <p:nvPr/>
        </p:nvSpPr>
        <p:spPr>
          <a:xfrm>
            <a:off x="1295953" y="3737533"/>
            <a:ext cx="864570" cy="224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 dirty="0">
                <a:latin typeface="Arial" panose="020B0604020202020204" pitchFamily="34" charset="0"/>
                <a:cs typeface="Arial" panose="020B0604020202020204" pitchFamily="34" charset="0"/>
              </a:rPr>
              <a:t>Neutropenia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A4D2BC5-6589-404F-B57D-7350491D66B6}"/>
              </a:ext>
            </a:extLst>
          </p:cNvPr>
          <p:cNvSpPr txBox="1"/>
          <p:nvPr/>
        </p:nvSpPr>
        <p:spPr>
          <a:xfrm>
            <a:off x="1490379" y="3950903"/>
            <a:ext cx="8274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None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=1)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D768657C-C570-4E47-BF57-00600401C0AA}"/>
              </a:ext>
            </a:extLst>
          </p:cNvPr>
          <p:cNvSpPr/>
          <p:nvPr/>
        </p:nvSpPr>
        <p:spPr>
          <a:xfrm>
            <a:off x="1380647" y="4003672"/>
            <a:ext cx="125931" cy="117104"/>
          </a:xfrm>
          <a:prstGeom prst="rect">
            <a:avLst/>
          </a:prstGeom>
          <a:solidFill>
            <a:srgbClr val="C5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96BB6E2-466D-3D4A-85D0-F55DBA342682}"/>
              </a:ext>
            </a:extLst>
          </p:cNvPr>
          <p:cNvSpPr txBox="1"/>
          <p:nvPr/>
        </p:nvSpPr>
        <p:spPr>
          <a:xfrm>
            <a:off x="1490379" y="4098650"/>
            <a:ext cx="7585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Mild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=7)</a:t>
            </a: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009FC5FE-A320-CF49-A778-2499A78DBB2A}"/>
              </a:ext>
            </a:extLst>
          </p:cNvPr>
          <p:cNvSpPr/>
          <p:nvPr/>
        </p:nvSpPr>
        <p:spPr>
          <a:xfrm>
            <a:off x="1380647" y="4161810"/>
            <a:ext cx="125931" cy="117104"/>
          </a:xfrm>
          <a:prstGeom prst="rect">
            <a:avLst/>
          </a:prstGeom>
          <a:solidFill>
            <a:srgbClr val="828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AC01391B-B5D0-FE47-9147-FEBEC85CEA7C}"/>
              </a:ext>
            </a:extLst>
          </p:cNvPr>
          <p:cNvSpPr txBox="1"/>
          <p:nvPr/>
        </p:nvSpPr>
        <p:spPr>
          <a:xfrm>
            <a:off x="1490379" y="4253272"/>
            <a:ext cx="9973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Severe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=21)</a:t>
            </a: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1F345E5-7BDF-6647-ABDA-5DCA5CCB8BBF}"/>
              </a:ext>
            </a:extLst>
          </p:cNvPr>
          <p:cNvSpPr/>
          <p:nvPr/>
        </p:nvSpPr>
        <p:spPr>
          <a:xfrm>
            <a:off x="1380647" y="4326823"/>
            <a:ext cx="125931" cy="117104"/>
          </a:xfrm>
          <a:prstGeom prst="rect">
            <a:avLst/>
          </a:prstGeom>
          <a:solidFill>
            <a:srgbClr val="E69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CA90EE2-9432-3043-A67A-04D925E00ACA}"/>
              </a:ext>
            </a:extLst>
          </p:cNvPr>
          <p:cNvSpPr txBox="1"/>
          <p:nvPr/>
        </p:nvSpPr>
        <p:spPr>
          <a:xfrm>
            <a:off x="1295953" y="4528361"/>
            <a:ext cx="1493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Thrombocytopenia</a:t>
            </a:r>
            <a:endParaRPr lang="it-IT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1C086760-B539-2F42-871E-F53166AEDFCC}"/>
              </a:ext>
            </a:extLst>
          </p:cNvPr>
          <p:cNvSpPr txBox="1"/>
          <p:nvPr/>
        </p:nvSpPr>
        <p:spPr>
          <a:xfrm>
            <a:off x="1490379" y="4755842"/>
            <a:ext cx="829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Mild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=17)</a:t>
            </a: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801DFE7C-90E5-7643-B106-32FE8C4FFD51}"/>
              </a:ext>
            </a:extLst>
          </p:cNvPr>
          <p:cNvSpPr/>
          <p:nvPr/>
        </p:nvSpPr>
        <p:spPr>
          <a:xfrm>
            <a:off x="1380647" y="4808611"/>
            <a:ext cx="125931" cy="117104"/>
          </a:xfrm>
          <a:prstGeom prst="rect">
            <a:avLst/>
          </a:prstGeom>
          <a:solidFill>
            <a:srgbClr val="589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2672AE5D-0F40-6A40-86BC-6319D03F259D}"/>
              </a:ext>
            </a:extLst>
          </p:cNvPr>
          <p:cNvSpPr txBox="1"/>
          <p:nvPr/>
        </p:nvSpPr>
        <p:spPr>
          <a:xfrm>
            <a:off x="1490379" y="4913980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Severe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=8)</a:t>
            </a:r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487BF356-C7F3-E94C-A92A-2788D35EC2C1}"/>
              </a:ext>
            </a:extLst>
          </p:cNvPr>
          <p:cNvSpPr/>
          <p:nvPr/>
        </p:nvSpPr>
        <p:spPr>
          <a:xfrm>
            <a:off x="1380647" y="4966749"/>
            <a:ext cx="125931" cy="117104"/>
          </a:xfrm>
          <a:prstGeom prst="rect">
            <a:avLst/>
          </a:prstGeom>
          <a:solidFill>
            <a:srgbClr val="236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C7D30A23-E4DB-584F-8ECD-EC42FE21AD3E}"/>
              </a:ext>
            </a:extLst>
          </p:cNvPr>
          <p:cNvSpPr txBox="1"/>
          <p:nvPr/>
        </p:nvSpPr>
        <p:spPr>
          <a:xfrm>
            <a:off x="1490379" y="5068602"/>
            <a:ext cx="10262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Anemia (</a:t>
            </a:r>
            <a:r>
              <a:rPr lang="it-IT" sz="1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=16)</a:t>
            </a:r>
          </a:p>
        </p:txBody>
      </p:sp>
      <p:sp>
        <p:nvSpPr>
          <p:cNvPr id="46" name="Rettangolo 45">
            <a:extLst>
              <a:ext uri="{FF2B5EF4-FFF2-40B4-BE49-F238E27FC236}">
                <a16:creationId xmlns:a16="http://schemas.microsoft.com/office/drawing/2014/main" id="{12A7AB82-555C-3B40-BDBC-591825822641}"/>
              </a:ext>
            </a:extLst>
          </p:cNvPr>
          <p:cNvSpPr/>
          <p:nvPr/>
        </p:nvSpPr>
        <p:spPr>
          <a:xfrm>
            <a:off x="1380647" y="5131762"/>
            <a:ext cx="125931" cy="117104"/>
          </a:xfrm>
          <a:prstGeom prst="rect">
            <a:avLst/>
          </a:prstGeom>
          <a:solidFill>
            <a:srgbClr val="FF5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9734DB85-6B35-0D45-A49E-59D283734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470" y="1079644"/>
            <a:ext cx="3490015" cy="2118645"/>
          </a:xfrm>
          <a:prstGeom prst="rect">
            <a:avLst/>
          </a:prstGeom>
        </p:spPr>
      </p:pic>
      <p:pic>
        <p:nvPicPr>
          <p:cNvPr id="11" name="Immagine 10" descr="Immagine che contiene testo, dispositivo, calibro&#10;&#10;Descrizione generata automaticamente">
            <a:extLst>
              <a:ext uri="{FF2B5EF4-FFF2-40B4-BE49-F238E27FC236}">
                <a16:creationId xmlns:a16="http://schemas.microsoft.com/office/drawing/2014/main" id="{EA9C4765-DE47-F94B-8F02-640161EAF6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442" y="1079644"/>
            <a:ext cx="3490015" cy="211864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546B50F-AEB3-1444-BF9C-0E7B8871C1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2008" y="3499745"/>
            <a:ext cx="3490015" cy="1272176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0FDFC7E-3ABC-DA4F-B924-025F5195D66E}"/>
              </a:ext>
            </a:extLst>
          </p:cNvPr>
          <p:cNvSpPr txBox="1"/>
          <p:nvPr/>
        </p:nvSpPr>
        <p:spPr>
          <a:xfrm rot="16200000">
            <a:off x="3208834" y="1997892"/>
            <a:ext cx="1811691" cy="187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Cumulative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incidence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C49C2F7F-6E71-374A-8459-46D91C8E5973}"/>
              </a:ext>
            </a:extLst>
          </p:cNvPr>
          <p:cNvSpPr txBox="1"/>
          <p:nvPr/>
        </p:nvSpPr>
        <p:spPr>
          <a:xfrm rot="16200000">
            <a:off x="6744633" y="1997892"/>
            <a:ext cx="1811691" cy="187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Cumulative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incidence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944F7F37-96CF-F04E-AF8E-FBBA4A5FC552}"/>
              </a:ext>
            </a:extLst>
          </p:cNvPr>
          <p:cNvSpPr txBox="1"/>
          <p:nvPr/>
        </p:nvSpPr>
        <p:spPr>
          <a:xfrm>
            <a:off x="4911650" y="3030948"/>
            <a:ext cx="1935322" cy="175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715CAEA6-7493-0145-A198-C44DF72FF961}"/>
              </a:ext>
            </a:extLst>
          </p:cNvPr>
          <p:cNvSpPr txBox="1"/>
          <p:nvPr/>
        </p:nvSpPr>
        <p:spPr>
          <a:xfrm>
            <a:off x="8481723" y="3030948"/>
            <a:ext cx="1935322" cy="175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02A072BF-979C-224B-901F-0A3F7D567A5E}"/>
              </a:ext>
            </a:extLst>
          </p:cNvPr>
          <p:cNvSpPr txBox="1"/>
          <p:nvPr/>
        </p:nvSpPr>
        <p:spPr>
          <a:xfrm>
            <a:off x="6654140" y="2554906"/>
            <a:ext cx="851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ANC &lt;1500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ANC &lt;500</a:t>
            </a:r>
          </a:p>
        </p:txBody>
      </p:sp>
      <p:cxnSp>
        <p:nvCxnSpPr>
          <p:cNvPr id="29" name="Connettore 1 28">
            <a:extLst>
              <a:ext uri="{FF2B5EF4-FFF2-40B4-BE49-F238E27FC236}">
                <a16:creationId xmlns:a16="http://schemas.microsoft.com/office/drawing/2014/main" id="{035F4F97-3EA4-A74A-A684-61CF28AD75E1}"/>
              </a:ext>
            </a:extLst>
          </p:cNvPr>
          <p:cNvCxnSpPr/>
          <p:nvPr/>
        </p:nvCxnSpPr>
        <p:spPr>
          <a:xfrm>
            <a:off x="6522258" y="2660241"/>
            <a:ext cx="135284" cy="0"/>
          </a:xfrm>
          <a:prstGeom prst="line">
            <a:avLst/>
          </a:prstGeom>
          <a:ln w="47625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F3B75EBE-EE1F-7542-A6A4-7AF6ABF001B1}"/>
              </a:ext>
            </a:extLst>
          </p:cNvPr>
          <p:cNvCxnSpPr/>
          <p:nvPr/>
        </p:nvCxnSpPr>
        <p:spPr>
          <a:xfrm>
            <a:off x="6522258" y="2784369"/>
            <a:ext cx="135284" cy="0"/>
          </a:xfrm>
          <a:prstGeom prst="line">
            <a:avLst/>
          </a:prstGeom>
          <a:ln w="47625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79AFDE5A-74C2-FE43-BBF3-FA17F0B42AC1}"/>
              </a:ext>
            </a:extLst>
          </p:cNvPr>
          <p:cNvSpPr txBox="1"/>
          <p:nvPr/>
        </p:nvSpPr>
        <p:spPr>
          <a:xfrm>
            <a:off x="10183892" y="2554906"/>
            <a:ext cx="851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PLT &lt;150</a:t>
            </a:r>
          </a:p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PLT &lt;50</a:t>
            </a:r>
          </a:p>
        </p:txBody>
      </p:sp>
      <p:cxnSp>
        <p:nvCxnSpPr>
          <p:cNvPr id="53" name="Connettore 1 52">
            <a:extLst>
              <a:ext uri="{FF2B5EF4-FFF2-40B4-BE49-F238E27FC236}">
                <a16:creationId xmlns:a16="http://schemas.microsoft.com/office/drawing/2014/main" id="{47913AD4-1459-EC4C-AF72-F7B33D5556A2}"/>
              </a:ext>
            </a:extLst>
          </p:cNvPr>
          <p:cNvCxnSpPr/>
          <p:nvPr/>
        </p:nvCxnSpPr>
        <p:spPr>
          <a:xfrm>
            <a:off x="10052010" y="2660241"/>
            <a:ext cx="135284" cy="0"/>
          </a:xfrm>
          <a:prstGeom prst="line">
            <a:avLst/>
          </a:prstGeom>
          <a:ln w="47625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C6145E56-BEAC-5A44-9753-385B3AA609C2}"/>
              </a:ext>
            </a:extLst>
          </p:cNvPr>
          <p:cNvCxnSpPr/>
          <p:nvPr/>
        </p:nvCxnSpPr>
        <p:spPr>
          <a:xfrm>
            <a:off x="10052010" y="2784369"/>
            <a:ext cx="135284" cy="0"/>
          </a:xfrm>
          <a:prstGeom prst="line">
            <a:avLst/>
          </a:prstGeom>
          <a:ln w="47625">
            <a:solidFill>
              <a:srgbClr val="F38D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EB67B771-FA77-C44F-8AB9-29A74CE4FB6E}"/>
              </a:ext>
            </a:extLst>
          </p:cNvPr>
          <p:cNvSpPr txBox="1"/>
          <p:nvPr/>
        </p:nvSpPr>
        <p:spPr>
          <a:xfrm>
            <a:off x="3760961" y="3754214"/>
            <a:ext cx="674749" cy="19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050" b="1" dirty="0">
                <a:latin typeface="Arial" panose="020B0604020202020204" pitchFamily="34" charset="0"/>
                <a:cs typeface="Arial" panose="020B0604020202020204" pitchFamily="34" charset="0"/>
              </a:rPr>
              <a:t>Severe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4939872" y="3490784"/>
            <a:ext cx="6197875" cy="1357690"/>
            <a:chOff x="1394148" y="4616449"/>
            <a:chExt cx="6197875" cy="1357690"/>
          </a:xfrm>
        </p:grpSpPr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F8238D4A-4AFE-1547-9CE5-7B753D30E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02008" y="4616449"/>
              <a:ext cx="3490015" cy="1272176"/>
            </a:xfrm>
            <a:prstGeom prst="rect">
              <a:avLst/>
            </a:prstGeom>
          </p:spPr>
        </p:pic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0BD4E160-4E0C-E64F-B9FC-2EAF993F672D}"/>
                </a:ext>
              </a:extLst>
            </p:cNvPr>
            <p:cNvSpPr txBox="1"/>
            <p:nvPr/>
          </p:nvSpPr>
          <p:spPr>
            <a:xfrm>
              <a:off x="3760961" y="4875429"/>
              <a:ext cx="674749" cy="19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Severe</a:t>
              </a:r>
            </a:p>
          </p:txBody>
        </p:sp>
        <p:sp>
          <p:nvSpPr>
            <p:cNvPr id="59" name="CasellaDiTesto 58">
              <a:extLst>
                <a:ext uri="{FF2B5EF4-FFF2-40B4-BE49-F238E27FC236}">
                  <a16:creationId xmlns:a16="http://schemas.microsoft.com/office/drawing/2014/main" id="{D2487E64-9538-0340-9281-CC24EB306E42}"/>
                </a:ext>
              </a:extLst>
            </p:cNvPr>
            <p:cNvSpPr txBox="1"/>
            <p:nvPr/>
          </p:nvSpPr>
          <p:spPr>
            <a:xfrm>
              <a:off x="3760961" y="5260444"/>
              <a:ext cx="674749" cy="192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Total</a:t>
              </a:r>
            </a:p>
          </p:txBody>
        </p:sp>
        <p:sp>
          <p:nvSpPr>
            <p:cNvPr id="60" name="CasellaDiTesto 59">
              <a:extLst>
                <a:ext uri="{FF2B5EF4-FFF2-40B4-BE49-F238E27FC236}">
                  <a16:creationId xmlns:a16="http://schemas.microsoft.com/office/drawing/2014/main" id="{C26C8F39-1405-3546-82B0-8EEA8D2CF3F7}"/>
                </a:ext>
              </a:extLst>
            </p:cNvPr>
            <p:cNvSpPr txBox="1"/>
            <p:nvPr/>
          </p:nvSpPr>
          <p:spPr>
            <a:xfrm>
              <a:off x="1394148" y="5798809"/>
              <a:ext cx="1935322" cy="175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Duration</a:t>
              </a:r>
              <a:r>
                <a:rPr lang="it-IT" sz="900" dirty="0">
                  <a:latin typeface="Arial" panose="020B0604020202020204" pitchFamily="34" charset="0"/>
                  <a:cs typeface="Arial" panose="020B0604020202020204" pitchFamily="34" charset="0"/>
                </a:rPr>
                <a:t> of neutropenia</a:t>
              </a:r>
            </a:p>
          </p:txBody>
        </p:sp>
      </p:grp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9F7E22FE-9D3F-0E4B-A84A-AE21D211ED47}"/>
              </a:ext>
            </a:extLst>
          </p:cNvPr>
          <p:cNvSpPr txBox="1"/>
          <p:nvPr/>
        </p:nvSpPr>
        <p:spPr>
          <a:xfrm>
            <a:off x="3760961" y="4139229"/>
            <a:ext cx="674749" cy="19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050" b="1" dirty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</a:p>
        </p:txBody>
      </p:sp>
      <p:grpSp>
        <p:nvGrpSpPr>
          <p:cNvPr id="6" name="Gruppo 5"/>
          <p:cNvGrpSpPr/>
          <p:nvPr/>
        </p:nvGrpSpPr>
        <p:grpSpPr>
          <a:xfrm>
            <a:off x="4098759" y="4969153"/>
            <a:ext cx="3642392" cy="1421940"/>
            <a:chOff x="7633839" y="4025242"/>
            <a:chExt cx="3642392" cy="1421940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46F4B394-5908-B14A-869F-C4562B74D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36442" y="4087826"/>
              <a:ext cx="3639789" cy="1326772"/>
            </a:xfrm>
            <a:prstGeom prst="rect">
              <a:avLst/>
            </a:prstGeom>
          </p:spPr>
        </p:pic>
        <p:sp>
          <p:nvSpPr>
            <p:cNvPr id="61" name="CasellaDiTesto 60">
              <a:extLst>
                <a:ext uri="{FF2B5EF4-FFF2-40B4-BE49-F238E27FC236}">
                  <a16:creationId xmlns:a16="http://schemas.microsoft.com/office/drawing/2014/main" id="{6F48AFC1-5302-694A-B821-3D3AFC5608A5}"/>
                </a:ext>
              </a:extLst>
            </p:cNvPr>
            <p:cNvSpPr txBox="1"/>
            <p:nvPr/>
          </p:nvSpPr>
          <p:spPr>
            <a:xfrm rot="16200000">
              <a:off x="7121693" y="4537388"/>
              <a:ext cx="125512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dirty="0">
                  <a:latin typeface="Arial" panose="020B0604020202020204" pitchFamily="34" charset="0"/>
                  <a:cs typeface="Arial" panose="020B0604020202020204" pitchFamily="34" charset="0"/>
                </a:rPr>
                <a:t>PRBC </a:t>
              </a:r>
              <a:r>
                <a:rPr lang="it-IT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transfusions</a:t>
              </a:r>
              <a:endParaRPr lang="it-IT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CasellaDiTesto 61">
              <a:extLst>
                <a:ext uri="{FF2B5EF4-FFF2-40B4-BE49-F238E27FC236}">
                  <a16:creationId xmlns:a16="http://schemas.microsoft.com/office/drawing/2014/main" id="{36329370-5CC3-CD48-9029-FDD57B892870}"/>
                </a:ext>
              </a:extLst>
            </p:cNvPr>
            <p:cNvSpPr txBox="1"/>
            <p:nvPr/>
          </p:nvSpPr>
          <p:spPr>
            <a:xfrm>
              <a:off x="8537835" y="5271852"/>
              <a:ext cx="1935322" cy="175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dirty="0" err="1">
                  <a:latin typeface="Arial" panose="020B0604020202020204" pitchFamily="34" charset="0"/>
                  <a:cs typeface="Arial" panose="020B0604020202020204" pitchFamily="34" charset="0"/>
                </a:rPr>
                <a:t>Days</a:t>
              </a:r>
              <a:endParaRPr lang="it-IT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C26C8F39-1405-3546-82B0-8EEA8D2CF3F7}"/>
              </a:ext>
            </a:extLst>
          </p:cNvPr>
          <p:cNvSpPr txBox="1"/>
          <p:nvPr/>
        </p:nvSpPr>
        <p:spPr>
          <a:xfrm>
            <a:off x="8477576" y="4671176"/>
            <a:ext cx="19353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Duration</a:t>
            </a:r>
            <a:r>
              <a:rPr lang="it-IT" sz="9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900" dirty="0" err="1">
                <a:latin typeface="Arial" panose="020B0604020202020204" pitchFamily="34" charset="0"/>
                <a:cs typeface="Arial" panose="020B0604020202020204" pitchFamily="34" charset="0"/>
              </a:rPr>
              <a:t>thrombocytopenia</a:t>
            </a:r>
            <a:endParaRPr lang="it-I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195E048C-CFD2-6249-8660-590248248AC9}"/>
              </a:ext>
            </a:extLst>
          </p:cNvPr>
          <p:cNvSpPr/>
          <p:nvPr/>
        </p:nvSpPr>
        <p:spPr>
          <a:xfrm>
            <a:off x="591984" y="6426214"/>
            <a:ext cx="8099467" cy="239809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000" i="1" dirty="0"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ANC: absolute neutrophil count; PLT: platelet; PRBC: packed red blood cell</a:t>
            </a:r>
          </a:p>
        </p:txBody>
      </p:sp>
    </p:spTree>
    <p:extLst>
      <p:ext uri="{BB962C8B-B14F-4D97-AF65-F5344CB8AC3E}">
        <p14:creationId xmlns:p14="http://schemas.microsoft.com/office/powerpoint/2010/main" val="3084677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943FFED1-8E6B-1141-B42A-C0947F01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dirty="0"/>
              <a:t>Mechanisms of CAR-T cell failure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ABE9808-75EF-EB4E-ABC3-455DD2C3B6CF}"/>
              </a:ext>
            </a:extLst>
          </p:cNvPr>
          <p:cNvSpPr txBox="1"/>
          <p:nvPr/>
        </p:nvSpPr>
        <p:spPr>
          <a:xfrm>
            <a:off x="3117955" y="6589796"/>
            <a:ext cx="9037292" cy="253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D67321"/>
              </a:buClr>
              <a:buSzPct val="110000"/>
              <a:buFontTx/>
              <a:buNone/>
            </a:pPr>
            <a:r>
              <a:rPr lang="en-US" altLang="it-IT" sz="1100" i="1" dirty="0">
                <a:solidFill>
                  <a:srgbClr val="000000"/>
                </a:solidFill>
                <a:latin typeface="Arial" panose="020B0604020202020204" pitchFamily="34" charset="0"/>
                <a:ea typeface="MS PGothic" charset="-128"/>
                <a:cs typeface="Arial" panose="020B0604020202020204" pitchFamily="34" charset="0"/>
              </a:rPr>
              <a:t>Mod. da Byrne M, et al. Biol Blood Marrow Transplant 2019; 25: 344–351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F76B5C8-DBEC-5D4A-93B4-8EC66D87143A}"/>
              </a:ext>
            </a:extLst>
          </p:cNvPr>
          <p:cNvGrpSpPr>
            <a:grpSpLocks noChangeAspect="1"/>
          </p:cNvGrpSpPr>
          <p:nvPr/>
        </p:nvGrpSpPr>
        <p:grpSpPr>
          <a:xfrm>
            <a:off x="583338" y="1251527"/>
            <a:ext cx="10696478" cy="4916860"/>
            <a:chOff x="1446" y="1104890"/>
            <a:chExt cx="11932245" cy="5484906"/>
          </a:xfrm>
        </p:grpSpPr>
        <p:sp>
          <p:nvSpPr>
            <p:cNvPr id="38" name="Rettangolo con angoli arrotondati 37">
              <a:extLst>
                <a:ext uri="{FF2B5EF4-FFF2-40B4-BE49-F238E27FC236}">
                  <a16:creationId xmlns:a16="http://schemas.microsoft.com/office/drawing/2014/main" id="{71F31455-38C6-2441-8451-8FDFC43039CF}"/>
                </a:ext>
              </a:extLst>
            </p:cNvPr>
            <p:cNvSpPr/>
            <p:nvPr/>
          </p:nvSpPr>
          <p:spPr>
            <a:xfrm>
              <a:off x="3596126" y="1107972"/>
              <a:ext cx="3594384" cy="442532"/>
            </a:xfrm>
            <a:prstGeom prst="roundRect">
              <a:avLst>
                <a:gd name="adj" fmla="val 44247"/>
              </a:avLst>
            </a:prstGeom>
            <a:solidFill>
              <a:srgbClr val="2363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Potential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mechanisms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of CAR-T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failure</a:t>
              </a:r>
              <a:endParaRPr lang="it-IT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05093592-9EF5-3541-A7A4-2CAEEBCEF4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277" t="11941" r="31160" b="72575"/>
            <a:stretch/>
          </p:blipFill>
          <p:spPr>
            <a:xfrm>
              <a:off x="635607" y="3859622"/>
              <a:ext cx="2027583" cy="914401"/>
            </a:xfrm>
            <a:prstGeom prst="rect">
              <a:avLst/>
            </a:prstGeom>
          </p:spPr>
        </p:pic>
        <p:sp>
          <p:nvSpPr>
            <p:cNvPr id="2" name="CasellaDiTesto 1">
              <a:extLst>
                <a:ext uri="{FF2B5EF4-FFF2-40B4-BE49-F238E27FC236}">
                  <a16:creationId xmlns:a16="http://schemas.microsoft.com/office/drawing/2014/main" id="{82FF6CE2-240B-EA4B-B877-5F3D35B88512}"/>
                </a:ext>
              </a:extLst>
            </p:cNvPr>
            <p:cNvSpPr txBox="1"/>
            <p:nvPr/>
          </p:nvSpPr>
          <p:spPr>
            <a:xfrm>
              <a:off x="1446" y="3302457"/>
              <a:ext cx="32959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800"/>
                </a:spcBef>
              </a:pPr>
              <a:r>
                <a:rPr lang="it-IT" sz="1100" dirty="0">
                  <a:latin typeface="Arial" panose="020B0604020202020204" pitchFamily="34" charset="0"/>
                  <a:cs typeface="Arial" panose="020B0604020202020204" pitchFamily="34" charset="0"/>
                </a:rPr>
                <a:t>Standard </a:t>
              </a:r>
              <a:r>
                <a:rPr lang="it-IT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chimeric</a:t>
              </a:r>
              <a:r>
                <a:rPr lang="it-IT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antigen</a:t>
              </a:r>
              <a:r>
                <a:rPr lang="it-IT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receptor</a:t>
              </a:r>
              <a:r>
                <a:rPr lang="it-IT" sz="1100" dirty="0">
                  <a:latin typeface="Arial" panose="020B0604020202020204" pitchFamily="34" charset="0"/>
                  <a:cs typeface="Arial" panose="020B0604020202020204" pitchFamily="34" charset="0"/>
                </a:rPr>
                <a:t> treatment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53CB27DE-817B-AB42-9228-13971B9889D9}"/>
                </a:ext>
              </a:extLst>
            </p:cNvPr>
            <p:cNvSpPr txBox="1"/>
            <p:nvPr/>
          </p:nvSpPr>
          <p:spPr>
            <a:xfrm>
              <a:off x="619333" y="4826674"/>
              <a:ext cx="12629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B-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lymphoma</a:t>
              </a:r>
              <a:endParaRPr lang="it-IT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3FB24BC6-CC87-B04C-9517-9BE5314E6CF8}"/>
                </a:ext>
              </a:extLst>
            </p:cNvPr>
            <p:cNvSpPr txBox="1"/>
            <p:nvPr/>
          </p:nvSpPr>
          <p:spPr>
            <a:xfrm>
              <a:off x="1624044" y="4826674"/>
              <a:ext cx="12629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endParaRPr lang="it-IT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FB4D6917-E1E6-B046-A0FB-3F3C7129B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924" t="33271" r="62449" b="48358"/>
            <a:stretch/>
          </p:blipFill>
          <p:spPr>
            <a:xfrm>
              <a:off x="3596125" y="2056896"/>
              <a:ext cx="1400014" cy="1084881"/>
            </a:xfrm>
            <a:prstGeom prst="rect">
              <a:avLst/>
            </a:prstGeom>
          </p:spPr>
        </p:pic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E1A1B927-9154-424A-AE24-9A0F1563952D}"/>
                </a:ext>
              </a:extLst>
            </p:cNvPr>
            <p:cNvSpPr txBox="1"/>
            <p:nvPr/>
          </p:nvSpPr>
          <p:spPr>
            <a:xfrm>
              <a:off x="5088398" y="2006136"/>
              <a:ext cx="1737473" cy="823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CD19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epitope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loss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Loss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of CD19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epitope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by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uncertain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mechanisms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in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lymphoma</a:t>
              </a:r>
              <a:endParaRPr lang="it-IT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DB64A0FF-89B9-0446-AB89-0FDE937FE1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094" t="33271" r="36279" b="48358"/>
            <a:stretch/>
          </p:blipFill>
          <p:spPr>
            <a:xfrm>
              <a:off x="3596125" y="3693443"/>
              <a:ext cx="1400014" cy="1084881"/>
            </a:xfrm>
            <a:prstGeom prst="rect">
              <a:avLst/>
            </a:prstGeom>
          </p:spPr>
        </p:pic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181ACF4D-151B-CE4E-99F6-2F58B0CD6DB5}"/>
                </a:ext>
              </a:extLst>
            </p:cNvPr>
            <p:cNvSpPr txBox="1"/>
            <p:nvPr/>
          </p:nvSpPr>
          <p:spPr>
            <a:xfrm>
              <a:off x="5088398" y="3358649"/>
              <a:ext cx="2185789" cy="112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Host or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tumor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factors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Upregulation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of negative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regulatory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receptors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on 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ligands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on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tumor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microenvironment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; </a:t>
              </a:r>
              <a:b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high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tumor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burden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and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inadequate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 target to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effector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ratio.</a:t>
              </a:r>
            </a:p>
          </p:txBody>
        </p:sp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DD94307A-E45E-1342-8C09-4F74F9A5E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3021" t="34451" r="11217" b="49090"/>
            <a:stretch/>
          </p:blipFill>
          <p:spPr>
            <a:xfrm>
              <a:off x="3596125" y="5429822"/>
              <a:ext cx="1400014" cy="1004636"/>
            </a:xfrm>
            <a:prstGeom prst="rect">
              <a:avLst/>
            </a:prstGeom>
          </p:spPr>
        </p:pic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D7FC6994-13E4-2448-AB67-7D866D7BB4DD}"/>
                </a:ext>
              </a:extLst>
            </p:cNvPr>
            <p:cNvSpPr txBox="1"/>
            <p:nvPr/>
          </p:nvSpPr>
          <p:spPr>
            <a:xfrm>
              <a:off x="5088398" y="4995856"/>
              <a:ext cx="2354201" cy="143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T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specific</a:t>
              </a:r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factors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Inadequate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central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memory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and/or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stem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central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memory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pre-manufacture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dysfunction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due to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disease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prior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therapy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inadequate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cytokine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profile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paucity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of CD4 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insufficient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expansion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persistence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7" name="Mostrina 26">
              <a:extLst>
                <a:ext uri="{FF2B5EF4-FFF2-40B4-BE49-F238E27FC236}">
                  <a16:creationId xmlns:a16="http://schemas.microsoft.com/office/drawing/2014/main" id="{4681ED34-4A45-D841-9684-A1116C66ABE1}"/>
                </a:ext>
              </a:extLst>
            </p:cNvPr>
            <p:cNvSpPr/>
            <p:nvPr/>
          </p:nvSpPr>
          <p:spPr>
            <a:xfrm>
              <a:off x="7562281" y="2220859"/>
              <a:ext cx="606343" cy="823301"/>
            </a:xfrm>
            <a:prstGeom prst="chevron">
              <a:avLst/>
            </a:prstGeom>
            <a:solidFill>
              <a:srgbClr val="E6913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28" name="Mostrina 27">
              <a:extLst>
                <a:ext uri="{FF2B5EF4-FFF2-40B4-BE49-F238E27FC236}">
                  <a16:creationId xmlns:a16="http://schemas.microsoft.com/office/drawing/2014/main" id="{0F1C4E13-3F04-7349-9DB9-79E4C8AE14CD}"/>
                </a:ext>
              </a:extLst>
            </p:cNvPr>
            <p:cNvSpPr/>
            <p:nvPr/>
          </p:nvSpPr>
          <p:spPr>
            <a:xfrm>
              <a:off x="7562281" y="3759025"/>
              <a:ext cx="606343" cy="823301"/>
            </a:xfrm>
            <a:prstGeom prst="chevron">
              <a:avLst/>
            </a:prstGeom>
            <a:solidFill>
              <a:srgbClr val="E6913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29" name="Mostrina 28">
              <a:extLst>
                <a:ext uri="{FF2B5EF4-FFF2-40B4-BE49-F238E27FC236}">
                  <a16:creationId xmlns:a16="http://schemas.microsoft.com/office/drawing/2014/main" id="{072C52B9-D840-9444-AE6A-66A7BF9F56D8}"/>
                </a:ext>
              </a:extLst>
            </p:cNvPr>
            <p:cNvSpPr/>
            <p:nvPr/>
          </p:nvSpPr>
          <p:spPr>
            <a:xfrm>
              <a:off x="7562281" y="5521280"/>
              <a:ext cx="606343" cy="823301"/>
            </a:xfrm>
            <a:prstGeom prst="chevron">
              <a:avLst/>
            </a:prstGeom>
            <a:solidFill>
              <a:srgbClr val="E6913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0170E70E-B33C-4549-AE05-16EF2A61C8CB}"/>
                </a:ext>
              </a:extLst>
            </p:cNvPr>
            <p:cNvSpPr txBox="1"/>
            <p:nvPr/>
          </p:nvSpPr>
          <p:spPr>
            <a:xfrm>
              <a:off x="8355854" y="2076972"/>
              <a:ext cx="2378912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Alternative CAR-T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cells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against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alternative targets;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allogeneic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transplantation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for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patients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able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to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achieve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post relapse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remission</a:t>
              </a:r>
              <a:endParaRPr lang="it-IT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785494BC-A183-A248-BF5D-68D278689E75}"/>
                </a:ext>
              </a:extLst>
            </p:cNvPr>
            <p:cNvSpPr txBox="1"/>
            <p:nvPr/>
          </p:nvSpPr>
          <p:spPr>
            <a:xfrm>
              <a:off x="8355854" y="3599492"/>
              <a:ext cx="218578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Checkpoint </a:t>
              </a:r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inhibitors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Checkpoint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blockade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immuno-modulation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with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ImiDs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ITKi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, 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other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agents;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additional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CD19 </a:t>
              </a:r>
              <a:b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therapy</a:t>
              </a:r>
              <a:endParaRPr lang="it-IT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3CB514A8-CD75-0E40-AE56-1C83F4145EAA}"/>
                </a:ext>
              </a:extLst>
            </p:cNvPr>
            <p:cNvSpPr txBox="1"/>
            <p:nvPr/>
          </p:nvSpPr>
          <p:spPr>
            <a:xfrm>
              <a:off x="8355854" y="5371125"/>
              <a:ext cx="235420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Immunomodulation</a:t>
              </a:r>
              <a:endParaRPr lang="it-IT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Immunomodulation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with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IMIDs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ITKi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b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or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other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off the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shelf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CAR-T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strategies</a:t>
              </a:r>
              <a:r>
                <a:rPr lang="it-IT" sz="10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976A7980-D059-074F-931C-01049039FC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094" t="84710" r="36279" b="1550"/>
            <a:stretch/>
          </p:blipFill>
          <p:spPr>
            <a:xfrm>
              <a:off x="10342269" y="3644641"/>
              <a:ext cx="1591422" cy="922393"/>
            </a:xfrm>
            <a:prstGeom prst="rect">
              <a:avLst/>
            </a:prstGeom>
          </p:spPr>
        </p:pic>
        <p:sp>
          <p:nvSpPr>
            <p:cNvPr id="36" name="Parentesi graffa chiusa 35">
              <a:extLst>
                <a:ext uri="{FF2B5EF4-FFF2-40B4-BE49-F238E27FC236}">
                  <a16:creationId xmlns:a16="http://schemas.microsoft.com/office/drawing/2014/main" id="{DC0DAD8B-D490-0F46-9623-7BA2626FC213}"/>
                </a:ext>
              </a:extLst>
            </p:cNvPr>
            <p:cNvSpPr/>
            <p:nvPr/>
          </p:nvSpPr>
          <p:spPr>
            <a:xfrm>
              <a:off x="3066445" y="1107972"/>
              <a:ext cx="350187" cy="5481824"/>
            </a:xfrm>
            <a:prstGeom prst="rightBrace">
              <a:avLst>
                <a:gd name="adj1" fmla="val 101308"/>
                <a:gd name="adj2" fmla="val 50000"/>
              </a:avLst>
            </a:prstGeom>
            <a:ln w="12700">
              <a:solidFill>
                <a:srgbClr val="E691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C5148789-B2E5-594C-818B-2C088C794BA1}"/>
                </a:ext>
              </a:extLst>
            </p:cNvPr>
            <p:cNvSpPr/>
            <p:nvPr/>
          </p:nvSpPr>
          <p:spPr>
            <a:xfrm>
              <a:off x="196433" y="2173401"/>
              <a:ext cx="2785234" cy="1025629"/>
            </a:xfrm>
            <a:prstGeom prst="roundRect">
              <a:avLst>
                <a:gd name="adj" fmla="val 13857"/>
              </a:avLst>
            </a:prstGeom>
            <a:solidFill>
              <a:srgbClr val="2363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Proposed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known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mechanisms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CAR T-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treatment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failure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potential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treatment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strategies</a:t>
              </a:r>
              <a:endParaRPr lang="it-IT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ttangolo con angoli arrotondati 24">
              <a:extLst>
                <a:ext uri="{FF2B5EF4-FFF2-40B4-BE49-F238E27FC236}">
                  <a16:creationId xmlns:a16="http://schemas.microsoft.com/office/drawing/2014/main" id="{E4D482D1-4161-8C40-9BDC-84BFFA854C2C}"/>
                </a:ext>
              </a:extLst>
            </p:cNvPr>
            <p:cNvSpPr/>
            <p:nvPr/>
          </p:nvSpPr>
          <p:spPr>
            <a:xfrm>
              <a:off x="7442599" y="1104890"/>
              <a:ext cx="4491092" cy="442532"/>
            </a:xfrm>
            <a:prstGeom prst="roundRect">
              <a:avLst>
                <a:gd name="adj" fmla="val 44247"/>
              </a:avLst>
            </a:prstGeom>
            <a:solidFill>
              <a:srgbClr val="2363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Potential</a:t>
              </a:r>
              <a:r>
                <a:rPr lang="it-IT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treatment </a:t>
              </a:r>
              <a:r>
                <a:rPr lang="it-IT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strategies</a:t>
              </a:r>
              <a:endParaRPr lang="it-IT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185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427884"/>
            <a:ext cx="11071274" cy="102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200"/>
              </a:spcBef>
              <a:buClr>
                <a:srgbClr val="F38D08"/>
              </a:buClr>
              <a:defRPr/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Relapsed/refractory patients after CAR-T cells: </a:t>
            </a:r>
          </a:p>
          <a:p>
            <a:pPr algn="ctr">
              <a:lnSpc>
                <a:spcPct val="90000"/>
              </a:lnSpc>
              <a:spcBef>
                <a:spcPts val="1200"/>
              </a:spcBef>
              <a:buClr>
                <a:srgbClr val="F38D08"/>
              </a:buClr>
              <a:defRPr/>
            </a:pP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Possible treatments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1911927" y="3182509"/>
            <a:ext cx="3845936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769C1075-0A11-A246-AC3A-AD04CFD5F966}"/>
              </a:ext>
            </a:extLst>
          </p:cNvPr>
          <p:cNvCxnSpPr>
            <a:cxnSpLocks/>
          </p:cNvCxnSpPr>
          <p:nvPr/>
        </p:nvCxnSpPr>
        <p:spPr>
          <a:xfrm>
            <a:off x="6305404" y="3182509"/>
            <a:ext cx="3776747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1911927" y="4571548"/>
            <a:ext cx="8170224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907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42BF18E-6E07-5C4D-B41C-80D138846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Relapsed</a:t>
            </a:r>
            <a:r>
              <a:rPr lang="it-IT" dirty="0"/>
              <a:t>/</a:t>
            </a:r>
            <a:r>
              <a:rPr lang="it-IT" dirty="0" err="1"/>
              <a:t>refractory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CAR-T </a:t>
            </a:r>
            <a:r>
              <a:rPr lang="it-IT" dirty="0" err="1"/>
              <a:t>cells</a:t>
            </a:r>
            <a:r>
              <a:rPr lang="it-IT" dirty="0"/>
              <a:t>: </a:t>
            </a:r>
            <a:r>
              <a:rPr lang="it-IT" dirty="0" err="1"/>
              <a:t>Possible</a:t>
            </a:r>
            <a:r>
              <a:rPr lang="it-IT" dirty="0"/>
              <a:t> </a:t>
            </a:r>
            <a:r>
              <a:rPr lang="it-IT" dirty="0" err="1"/>
              <a:t>treatments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2A5396-C2E6-4646-AEC6-EC8259B58155}"/>
              </a:ext>
            </a:extLst>
          </p:cNvPr>
          <p:cNvSpPr txBox="1"/>
          <p:nvPr/>
        </p:nvSpPr>
        <p:spPr>
          <a:xfrm>
            <a:off x="548640" y="3182509"/>
            <a:ext cx="1107127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Bispecific antibodies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2E045F2-CA38-9541-A3DC-F48859233DFC}"/>
              </a:ext>
            </a:extLst>
          </p:cNvPr>
          <p:cNvSpPr txBox="1"/>
          <p:nvPr/>
        </p:nvSpPr>
        <p:spPr>
          <a:xfrm>
            <a:off x="505776" y="2770230"/>
            <a:ext cx="11071274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F38D08"/>
              </a:buClr>
              <a:defRPr/>
            </a:pPr>
            <a:r>
              <a:rPr lang="en-GB" sz="2800" b="1" dirty="0">
                <a:solidFill>
                  <a:srgbClr val="F38D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2.1</a:t>
            </a:r>
            <a:endParaRPr lang="en-GB" sz="2800" dirty="0">
              <a:solidFill>
                <a:srgbClr val="F38D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7A18E2D7-C2CF-B446-802E-8E146D53506F}"/>
              </a:ext>
            </a:extLst>
          </p:cNvPr>
          <p:cNvCxnSpPr>
            <a:cxnSpLocks/>
          </p:cNvCxnSpPr>
          <p:nvPr/>
        </p:nvCxnSpPr>
        <p:spPr>
          <a:xfrm>
            <a:off x="4432041" y="3182509"/>
            <a:ext cx="1125797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C7F79D1-523E-3746-9BF3-FFBCC39715BF}"/>
              </a:ext>
            </a:extLst>
          </p:cNvPr>
          <p:cNvCxnSpPr>
            <a:cxnSpLocks/>
          </p:cNvCxnSpPr>
          <p:nvPr/>
        </p:nvCxnSpPr>
        <p:spPr>
          <a:xfrm>
            <a:off x="4432041" y="3881297"/>
            <a:ext cx="3228392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22D9853E-8963-214B-8E38-2379CE4C2F0E}"/>
              </a:ext>
            </a:extLst>
          </p:cNvPr>
          <p:cNvCxnSpPr>
            <a:cxnSpLocks/>
          </p:cNvCxnSpPr>
          <p:nvPr/>
        </p:nvCxnSpPr>
        <p:spPr>
          <a:xfrm>
            <a:off x="6524331" y="3182509"/>
            <a:ext cx="1136102" cy="0"/>
          </a:xfrm>
          <a:prstGeom prst="line">
            <a:avLst/>
          </a:prstGeom>
          <a:ln w="12700">
            <a:solidFill>
              <a:srgbClr val="2363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043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9138</TotalTime>
  <Words>4486</Words>
  <Application>Microsoft Macintosh PowerPoint</Application>
  <PresentationFormat>Widescreen</PresentationFormat>
  <Paragraphs>933</Paragraphs>
  <Slides>31</Slides>
  <Notes>31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4" baseType="lpstr">
      <vt:lpstr>Arial</vt:lpstr>
      <vt:lpstr>Calibri</vt:lpstr>
      <vt:lpstr>Tema di Office</vt:lpstr>
      <vt:lpstr>Presentazione standard di PowerPoint</vt:lpstr>
      <vt:lpstr>Content</vt:lpstr>
      <vt:lpstr>Presentazione standard di PowerPoint</vt:lpstr>
      <vt:lpstr>Relapsed/refractory patients after CAR-T cells</vt:lpstr>
      <vt:lpstr>CD19-specific CAR-T cell therapy: Progressive disease</vt:lpstr>
      <vt:lpstr>Early and late hematologic toxicity following CD19 CAR-T cells </vt:lpstr>
      <vt:lpstr>Mechanisms of CAR-T cell failure</vt:lpstr>
      <vt:lpstr>Presentazione standard di PowerPoint</vt:lpstr>
      <vt:lpstr>Relapsed/refractory patients after CAR-T cells: Possible treatments</vt:lpstr>
      <vt:lpstr>Bispecific antibodies</vt:lpstr>
      <vt:lpstr>GO29781: Mosunetuzumab in R/R NHL </vt:lpstr>
      <vt:lpstr>GO29781: Patient population</vt:lpstr>
      <vt:lpstr>GO29781: Safety</vt:lpstr>
      <vt:lpstr>GO29781: Patients with prior CAR-T therapy</vt:lpstr>
      <vt:lpstr>Escalating dose of subcutaneous epcoritamab in R/R B-cell NHL:  High rate of complete response and favorable safety profile</vt:lpstr>
      <vt:lpstr>Relapsed/refractory patients after CAR-T cells: Possible treatments</vt:lpstr>
      <vt:lpstr>Possible mechanisms of resistance to CAR-T</vt:lpstr>
      <vt:lpstr>Relapse after CAR-T infusion: Pembrolizumab</vt:lpstr>
      <vt:lpstr>Relapse after CAR-T infusion: Nivolumab</vt:lpstr>
      <vt:lpstr>CAR-T cell therapy + pembrolizumab</vt:lpstr>
      <vt:lpstr>Relapsed/refractory patients after CAR-T cells: Possible treatments</vt:lpstr>
      <vt:lpstr>Early experience using salvage radiotherapy for relapsed/refractory non‐Hodgkin lymphomas after CD19 chimeric antigen receptor (CAR)-T cell therapy: 14 patients at MSKCC</vt:lpstr>
      <vt:lpstr>Relapsed/refractory patients after CAR-T cells: Possible treatments</vt:lpstr>
      <vt:lpstr>Relapses after CAR-T cells: 30% down-regulation of CD19 antigen  and development of CD19 clone</vt:lpstr>
      <vt:lpstr>Bispecific anti-CD20, anti-CD19 CAR-T</vt:lpstr>
      <vt:lpstr>Relapsed/refractory patients after CAR-T cells: Possible treatments</vt:lpstr>
      <vt:lpstr>L-MIND: A multicentre, prospective single-arm, phase II study</vt:lpstr>
      <vt:lpstr>Tafasatinib + lenalidomide in 80 patients with R/R DLBCL </vt:lpstr>
      <vt:lpstr>Polatuzumab vedotin in R/R DLBCL</vt:lpstr>
      <vt:lpstr>Relapsed/refractory patients after CAR-T cells: Possible treatments</vt:lpstr>
      <vt:lpstr>Allogeneic transplantation?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dayana stano</dc:creator>
  <cp:lastModifiedBy>Francesca Scarsi</cp:lastModifiedBy>
  <cp:revision>1045</cp:revision>
  <dcterms:created xsi:type="dcterms:W3CDTF">2019-11-10T18:14:50Z</dcterms:created>
  <dcterms:modified xsi:type="dcterms:W3CDTF">2021-03-29T15:37:54Z</dcterms:modified>
</cp:coreProperties>
</file>